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43"/>
  </p:notesMasterIdLst>
  <p:handoutMasterIdLst>
    <p:handoutMasterId r:id="rId44"/>
  </p:handoutMasterIdLst>
  <p:sldIdLst>
    <p:sldId id="267" r:id="rId3"/>
    <p:sldId id="280" r:id="rId4"/>
    <p:sldId id="260" r:id="rId5"/>
    <p:sldId id="268" r:id="rId6"/>
    <p:sldId id="257" r:id="rId7"/>
    <p:sldId id="269" r:id="rId8"/>
    <p:sldId id="317" r:id="rId9"/>
    <p:sldId id="272" r:id="rId10"/>
    <p:sldId id="318" r:id="rId11"/>
    <p:sldId id="323" r:id="rId12"/>
    <p:sldId id="321" r:id="rId13"/>
    <p:sldId id="320" r:id="rId14"/>
    <p:sldId id="270" r:id="rId15"/>
    <p:sldId id="273" r:id="rId16"/>
    <p:sldId id="275" r:id="rId17"/>
    <p:sldId id="304" r:id="rId18"/>
    <p:sldId id="305" r:id="rId19"/>
    <p:sldId id="306" r:id="rId20"/>
    <p:sldId id="276" r:id="rId21"/>
    <p:sldId id="277" r:id="rId22"/>
    <p:sldId id="307" r:id="rId23"/>
    <p:sldId id="281" r:id="rId24"/>
    <p:sldId id="282" r:id="rId25"/>
    <p:sldId id="283" r:id="rId26"/>
    <p:sldId id="285" r:id="rId27"/>
    <p:sldId id="286" r:id="rId28"/>
    <p:sldId id="301" r:id="rId29"/>
    <p:sldId id="308" r:id="rId30"/>
    <p:sldId id="298" r:id="rId31"/>
    <p:sldId id="299" r:id="rId32"/>
    <p:sldId id="300" r:id="rId33"/>
    <p:sldId id="309" r:id="rId34"/>
    <p:sldId id="310" r:id="rId35"/>
    <p:sldId id="311" r:id="rId36"/>
    <p:sldId id="316" r:id="rId37"/>
    <p:sldId id="312" r:id="rId38"/>
    <p:sldId id="313" r:id="rId39"/>
    <p:sldId id="314" r:id="rId40"/>
    <p:sldId id="315" r:id="rId41"/>
    <p:sldId id="261" r:id="rId42"/>
  </p:sldIdLst>
  <p:sldSz cx="9144000" cy="6858000" type="screen4x3"/>
  <p:notesSz cx="6858000" cy="9144000"/>
  <p:defaultTextStyle>
    <a:defPPr>
      <a:defRPr lang="ru-RU"/>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000"/>
    <a:srgbClr val="FFCCFF"/>
    <a:srgbClr val="FF6600"/>
    <a:srgbClr val="866300"/>
    <a:srgbClr val="9E7500"/>
    <a:srgbClr val="A50C07"/>
    <a:srgbClr val="7A3A00"/>
    <a:srgbClr val="800F00"/>
    <a:srgbClr val="C72D00"/>
    <a:srgbClr val="E6850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Kiểu Có chủ đề 1 - Nhấn mạnh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0221" autoAdjust="0"/>
    <p:restoredTop sz="94660" autoAdjust="0"/>
  </p:normalViewPr>
  <p:slideViewPr>
    <p:cSldViewPr>
      <p:cViewPr>
        <p:scale>
          <a:sx n="73" d="100"/>
          <a:sy n="73" d="100"/>
        </p:scale>
        <p:origin x="-1512"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1716"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A468BF-0F90-4842-982A-0E8D10838C50}"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710BFBC5-9A25-4CA3-A4A7-65052B310DBB}">
      <dgm:prSet phldrT="[Text]" custT="1"/>
      <dgm:spPr>
        <a:solidFill>
          <a:srgbClr val="FFCCFF"/>
        </a:solidFill>
      </dgm:spPr>
      <dgm:t>
        <a:bodyPr/>
        <a:lstStyle/>
        <a:p>
          <a:r>
            <a:rPr lang="en-US" sz="2800" b="1" dirty="0" smtClean="0">
              <a:solidFill>
                <a:schemeClr val="tx1"/>
              </a:solidFill>
              <a:latin typeface="Times New Roman" pitchFamily="18" charset="0"/>
              <a:cs typeface="Times New Roman" pitchFamily="18" charset="0"/>
            </a:rPr>
            <a:t>DN </a:t>
          </a:r>
          <a:r>
            <a:rPr lang="en-US" sz="2800" b="1" dirty="0" err="1" smtClean="0">
              <a:solidFill>
                <a:schemeClr val="tx1"/>
              </a:solidFill>
              <a:latin typeface="Times New Roman" pitchFamily="18" charset="0"/>
              <a:cs typeface="Times New Roman" pitchFamily="18" charset="0"/>
            </a:rPr>
            <a:t>đăng</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ký</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hồ</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sơ</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thương</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nhân</a:t>
          </a:r>
          <a:r>
            <a:rPr lang="en-US" sz="2800" dirty="0" smtClean="0">
              <a:solidFill>
                <a:schemeClr val="tx1"/>
              </a:solidFill>
              <a:latin typeface="Times New Roman" pitchFamily="18" charset="0"/>
              <a:cs typeface="Times New Roman" pitchFamily="18" charset="0"/>
            </a:rPr>
            <a:t>.</a:t>
          </a:r>
          <a:endParaRPr lang="en-US" sz="2800" dirty="0">
            <a:solidFill>
              <a:schemeClr val="tx1"/>
            </a:solidFill>
            <a:latin typeface="Times New Roman" pitchFamily="18" charset="0"/>
            <a:cs typeface="Times New Roman" pitchFamily="18" charset="0"/>
          </a:endParaRPr>
        </a:p>
      </dgm:t>
    </dgm:pt>
    <dgm:pt modelId="{8A8DA896-E940-41C3-8692-6CA55D43F75F}" type="parTrans" cxnId="{589E0C4D-E5CF-4734-BF2C-99498C2697D1}">
      <dgm:prSet/>
      <dgm:spPr/>
      <dgm:t>
        <a:bodyPr/>
        <a:lstStyle/>
        <a:p>
          <a:endParaRPr lang="en-US"/>
        </a:p>
      </dgm:t>
    </dgm:pt>
    <dgm:pt modelId="{7958C802-EFA6-4FAF-A60D-71EDFB61AE4A}" type="sibTrans" cxnId="{589E0C4D-E5CF-4734-BF2C-99498C2697D1}">
      <dgm:prSet/>
      <dgm:spPr/>
      <dgm:t>
        <a:bodyPr/>
        <a:lstStyle/>
        <a:p>
          <a:endParaRPr lang="en-US"/>
        </a:p>
      </dgm:t>
    </dgm:pt>
    <dgm:pt modelId="{192B2A60-AF54-45F4-AC1D-98AF058E0EEB}">
      <dgm:prSet phldrT="[Text]" custT="1"/>
      <dgm:spPr>
        <a:solidFill>
          <a:srgbClr val="92D050"/>
        </a:solidFill>
      </dgm:spPr>
      <dgm:t>
        <a:bodyPr/>
        <a:lstStyle/>
        <a:p>
          <a:r>
            <a:rPr lang="en-US" sz="2800" b="1" dirty="0" err="1" smtClean="0">
              <a:solidFill>
                <a:schemeClr val="tx1"/>
              </a:solidFill>
              <a:latin typeface="Times New Roman" pitchFamily="18" charset="0"/>
              <a:cs typeface="Times New Roman" pitchFamily="18" charset="0"/>
            </a:rPr>
            <a:t>Cơ</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quan</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chức</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năng</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xử</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lý</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hồ</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sơ</a:t>
          </a:r>
          <a:r>
            <a:rPr lang="en-US" sz="2800" dirty="0" smtClean="0">
              <a:solidFill>
                <a:schemeClr val="tx1"/>
              </a:solidFill>
              <a:latin typeface="Times New Roman" pitchFamily="18" charset="0"/>
              <a:cs typeface="Times New Roman" pitchFamily="18" charset="0"/>
            </a:rPr>
            <a:t>.</a:t>
          </a:r>
          <a:endParaRPr lang="en-US" sz="2800" dirty="0">
            <a:solidFill>
              <a:schemeClr val="tx1"/>
            </a:solidFill>
            <a:latin typeface="Times New Roman" pitchFamily="18" charset="0"/>
            <a:cs typeface="Times New Roman" pitchFamily="18" charset="0"/>
          </a:endParaRPr>
        </a:p>
      </dgm:t>
    </dgm:pt>
    <dgm:pt modelId="{164E3F14-C6CF-453D-BDF2-AB3D93002B94}" type="parTrans" cxnId="{FB33B071-F545-4FF3-98EE-4834D915929C}">
      <dgm:prSet/>
      <dgm:spPr/>
      <dgm:t>
        <a:bodyPr/>
        <a:lstStyle/>
        <a:p>
          <a:endParaRPr lang="en-US"/>
        </a:p>
      </dgm:t>
    </dgm:pt>
    <dgm:pt modelId="{AB0CC70B-48D3-429F-A4A1-238EA319D4D1}" type="sibTrans" cxnId="{FB33B071-F545-4FF3-98EE-4834D915929C}">
      <dgm:prSet/>
      <dgm:spPr/>
      <dgm:t>
        <a:bodyPr/>
        <a:lstStyle/>
        <a:p>
          <a:endParaRPr lang="en-US"/>
        </a:p>
      </dgm:t>
    </dgm:pt>
    <dgm:pt modelId="{D31220CC-0680-42DB-923C-8635D3DB3B2A}">
      <dgm:prSet phldrT="[Text]" custT="1"/>
      <dgm:spPr>
        <a:solidFill>
          <a:schemeClr val="bg2">
            <a:lumMod val="60000"/>
            <a:lumOff val="40000"/>
          </a:schemeClr>
        </a:solidFill>
      </dgm:spPr>
      <dgm:t>
        <a:bodyPr/>
        <a:lstStyle/>
        <a:p>
          <a:r>
            <a:rPr lang="en-US" sz="2800" b="1" dirty="0" err="1" smtClean="0">
              <a:solidFill>
                <a:schemeClr val="tx1"/>
              </a:solidFill>
              <a:latin typeface="Times New Roman" pitchFamily="18" charset="0"/>
              <a:cs typeface="Times New Roman" pitchFamily="18" charset="0"/>
            </a:rPr>
            <a:t>Lệ</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phí</a:t>
          </a:r>
          <a:r>
            <a:rPr lang="en-US" sz="2800" dirty="0" smtClean="0">
              <a:solidFill>
                <a:schemeClr val="tx1"/>
              </a:solidFill>
              <a:latin typeface="Times New Roman" pitchFamily="18" charset="0"/>
              <a:cs typeface="Times New Roman" pitchFamily="18" charset="0"/>
            </a:rPr>
            <a:t>.</a:t>
          </a:r>
          <a:endParaRPr lang="en-US" sz="2800" dirty="0">
            <a:solidFill>
              <a:schemeClr val="tx1"/>
            </a:solidFill>
            <a:latin typeface="Times New Roman" pitchFamily="18" charset="0"/>
            <a:cs typeface="Times New Roman" pitchFamily="18" charset="0"/>
          </a:endParaRPr>
        </a:p>
      </dgm:t>
    </dgm:pt>
    <dgm:pt modelId="{8DCA8D45-19DB-440E-BB14-9B8BAB1CE713}" type="parTrans" cxnId="{AF2E588B-9877-4CD2-89B1-64ED700A0AA7}">
      <dgm:prSet/>
      <dgm:spPr/>
      <dgm:t>
        <a:bodyPr/>
        <a:lstStyle/>
        <a:p>
          <a:endParaRPr lang="en-US"/>
        </a:p>
      </dgm:t>
    </dgm:pt>
    <dgm:pt modelId="{700280C1-5914-4D8D-831B-E3659DF23C58}" type="sibTrans" cxnId="{AF2E588B-9877-4CD2-89B1-64ED700A0AA7}">
      <dgm:prSet/>
      <dgm:spPr/>
      <dgm:t>
        <a:bodyPr/>
        <a:lstStyle/>
        <a:p>
          <a:endParaRPr lang="en-US"/>
        </a:p>
      </dgm:t>
    </dgm:pt>
    <dgm:pt modelId="{5EB6CDF8-D439-42D5-97A5-7FF4D9D612A8}">
      <dgm:prSet custT="1"/>
      <dgm:spPr>
        <a:solidFill>
          <a:schemeClr val="accent1">
            <a:lumMod val="75000"/>
          </a:schemeClr>
        </a:solidFill>
      </dgm:spPr>
      <dgm:t>
        <a:bodyPr/>
        <a:lstStyle/>
        <a:p>
          <a:r>
            <a:rPr lang="en-US" sz="2800" b="1" dirty="0" smtClean="0">
              <a:solidFill>
                <a:schemeClr val="tx1"/>
              </a:solidFill>
              <a:latin typeface="Times New Roman" pitchFamily="18" charset="0"/>
              <a:cs typeface="Times New Roman" pitchFamily="18" charset="0"/>
            </a:rPr>
            <a:t>DN </a:t>
          </a:r>
          <a:r>
            <a:rPr lang="en-US" sz="2800" b="1" dirty="0" err="1" smtClean="0">
              <a:solidFill>
                <a:schemeClr val="tx1"/>
              </a:solidFill>
              <a:latin typeface="Times New Roman" pitchFamily="18" charset="0"/>
              <a:cs typeface="Times New Roman" pitchFamily="18" charset="0"/>
            </a:rPr>
            <a:t>lập</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hồ</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sơ</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và</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Nộp</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hồ</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sơ</a:t>
          </a:r>
          <a:r>
            <a:rPr lang="en-US" sz="2800" dirty="0" smtClean="0">
              <a:solidFill>
                <a:schemeClr val="tx1"/>
              </a:solidFill>
              <a:latin typeface="Times New Roman" pitchFamily="18" charset="0"/>
              <a:cs typeface="Times New Roman" pitchFamily="18" charset="0"/>
            </a:rPr>
            <a:t>.</a:t>
          </a:r>
          <a:endParaRPr lang="en-US" sz="2800" dirty="0">
            <a:solidFill>
              <a:schemeClr val="tx1"/>
            </a:solidFill>
            <a:latin typeface="Times New Roman" pitchFamily="18" charset="0"/>
            <a:cs typeface="Times New Roman" pitchFamily="18" charset="0"/>
          </a:endParaRPr>
        </a:p>
      </dgm:t>
    </dgm:pt>
    <dgm:pt modelId="{E885478F-B594-4B61-8A71-0B1A2A69A1B7}" type="parTrans" cxnId="{3AD83855-1E3B-4528-8592-139C76F94613}">
      <dgm:prSet/>
      <dgm:spPr/>
      <dgm:t>
        <a:bodyPr/>
        <a:lstStyle/>
        <a:p>
          <a:endParaRPr lang="en-US"/>
        </a:p>
      </dgm:t>
    </dgm:pt>
    <dgm:pt modelId="{02EF48D2-7479-4CA8-ADAB-A3ED4652BD89}" type="sibTrans" cxnId="{3AD83855-1E3B-4528-8592-139C76F94613}">
      <dgm:prSet/>
      <dgm:spPr/>
      <dgm:t>
        <a:bodyPr/>
        <a:lstStyle/>
        <a:p>
          <a:endParaRPr lang="en-US"/>
        </a:p>
      </dgm:t>
    </dgm:pt>
    <dgm:pt modelId="{9EDB5412-981D-4778-B1F0-7761C4ECB179}">
      <dgm:prSet custT="1"/>
      <dgm:spPr>
        <a:solidFill>
          <a:schemeClr val="accent1"/>
        </a:solidFill>
      </dgm:spPr>
      <dgm:t>
        <a:bodyPr/>
        <a:lstStyle/>
        <a:p>
          <a:r>
            <a:rPr lang="en-US" sz="2800" b="1" dirty="0" err="1" smtClean="0">
              <a:solidFill>
                <a:schemeClr val="tx1"/>
              </a:solidFill>
              <a:latin typeface="Times New Roman" pitchFamily="18" charset="0"/>
              <a:cs typeface="Times New Roman" pitchFamily="18" charset="0"/>
            </a:rPr>
            <a:t>Thời</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hạn</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giải</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quyết</a:t>
          </a:r>
          <a:endParaRPr lang="en-US" sz="2800" b="1" dirty="0">
            <a:solidFill>
              <a:schemeClr val="tx1"/>
            </a:solidFill>
            <a:latin typeface="Times New Roman" pitchFamily="18" charset="0"/>
            <a:cs typeface="Times New Roman" pitchFamily="18" charset="0"/>
          </a:endParaRPr>
        </a:p>
      </dgm:t>
    </dgm:pt>
    <dgm:pt modelId="{11E40C0E-BA51-40C1-ACFD-58F2EB6BB7A3}" type="parTrans" cxnId="{3EE3BD62-699F-4EAF-B8F1-D03845A8C154}">
      <dgm:prSet/>
      <dgm:spPr/>
      <dgm:t>
        <a:bodyPr/>
        <a:lstStyle/>
        <a:p>
          <a:endParaRPr lang="en-US"/>
        </a:p>
      </dgm:t>
    </dgm:pt>
    <dgm:pt modelId="{1C314725-4744-4A64-946D-465214DD7DFF}" type="sibTrans" cxnId="{3EE3BD62-699F-4EAF-B8F1-D03845A8C154}">
      <dgm:prSet/>
      <dgm:spPr/>
      <dgm:t>
        <a:bodyPr/>
        <a:lstStyle/>
        <a:p>
          <a:endParaRPr lang="en-US"/>
        </a:p>
      </dgm:t>
    </dgm:pt>
    <dgm:pt modelId="{3BCCE75A-FB35-4571-9614-84A909CDDC75}" type="pres">
      <dgm:prSet presAssocID="{37A468BF-0F90-4842-982A-0E8D10838C50}" presName="linear" presStyleCnt="0">
        <dgm:presLayoutVars>
          <dgm:dir/>
          <dgm:animLvl val="lvl"/>
          <dgm:resizeHandles val="exact"/>
        </dgm:presLayoutVars>
      </dgm:prSet>
      <dgm:spPr/>
      <dgm:t>
        <a:bodyPr/>
        <a:lstStyle/>
        <a:p>
          <a:endParaRPr lang="en-US"/>
        </a:p>
      </dgm:t>
    </dgm:pt>
    <dgm:pt modelId="{F26B1A39-2A2A-412B-9EBF-443A5476EAE0}" type="pres">
      <dgm:prSet presAssocID="{710BFBC5-9A25-4CA3-A4A7-65052B310DBB}" presName="parentLin" presStyleCnt="0"/>
      <dgm:spPr/>
    </dgm:pt>
    <dgm:pt modelId="{E35B19BA-4E43-465E-ABE9-39CC0CA88066}" type="pres">
      <dgm:prSet presAssocID="{710BFBC5-9A25-4CA3-A4A7-65052B310DBB}" presName="parentLeftMargin" presStyleLbl="node1" presStyleIdx="0" presStyleCnt="5"/>
      <dgm:spPr/>
      <dgm:t>
        <a:bodyPr/>
        <a:lstStyle/>
        <a:p>
          <a:endParaRPr lang="en-US"/>
        </a:p>
      </dgm:t>
    </dgm:pt>
    <dgm:pt modelId="{A9EFE39B-07FE-4275-BEE2-CDCA0BE870B0}" type="pres">
      <dgm:prSet presAssocID="{710BFBC5-9A25-4CA3-A4A7-65052B310DBB}" presName="parentText" presStyleLbl="node1" presStyleIdx="0" presStyleCnt="5" custScaleX="113137" custScaleY="97062" custLinFactNeighborX="14943" custLinFactNeighborY="6389">
        <dgm:presLayoutVars>
          <dgm:chMax val="0"/>
          <dgm:bulletEnabled val="1"/>
        </dgm:presLayoutVars>
      </dgm:prSet>
      <dgm:spPr/>
      <dgm:t>
        <a:bodyPr/>
        <a:lstStyle/>
        <a:p>
          <a:endParaRPr lang="en-US"/>
        </a:p>
      </dgm:t>
    </dgm:pt>
    <dgm:pt modelId="{2943B28C-502C-484E-AB1F-C8C1F2C839C2}" type="pres">
      <dgm:prSet presAssocID="{710BFBC5-9A25-4CA3-A4A7-65052B310DBB}" presName="negativeSpace" presStyleCnt="0"/>
      <dgm:spPr/>
    </dgm:pt>
    <dgm:pt modelId="{85C738E1-B6B1-4F3F-A308-6F1AD8F25FE4}" type="pres">
      <dgm:prSet presAssocID="{710BFBC5-9A25-4CA3-A4A7-65052B310DBB}" presName="childText" presStyleLbl="conFgAcc1" presStyleIdx="0" presStyleCnt="5">
        <dgm:presLayoutVars>
          <dgm:bulletEnabled val="1"/>
        </dgm:presLayoutVars>
      </dgm:prSet>
      <dgm:spPr>
        <a:ln>
          <a:solidFill>
            <a:srgbClr val="FFCCFF"/>
          </a:solidFill>
        </a:ln>
      </dgm:spPr>
      <dgm:t>
        <a:bodyPr/>
        <a:lstStyle/>
        <a:p>
          <a:endParaRPr lang="en-US"/>
        </a:p>
      </dgm:t>
    </dgm:pt>
    <dgm:pt modelId="{B889C40F-DD6A-4BA9-930A-48110814F507}" type="pres">
      <dgm:prSet presAssocID="{7958C802-EFA6-4FAF-A60D-71EDFB61AE4A}" presName="spaceBetweenRectangles" presStyleCnt="0"/>
      <dgm:spPr/>
    </dgm:pt>
    <dgm:pt modelId="{CE73FF50-530F-4E45-B466-BA5CE6C1BCB8}" type="pres">
      <dgm:prSet presAssocID="{5EB6CDF8-D439-42D5-97A5-7FF4D9D612A8}" presName="parentLin" presStyleCnt="0"/>
      <dgm:spPr/>
    </dgm:pt>
    <dgm:pt modelId="{7367F8CC-D655-4352-8F96-5CE5AD65702E}" type="pres">
      <dgm:prSet presAssocID="{5EB6CDF8-D439-42D5-97A5-7FF4D9D612A8}" presName="parentLeftMargin" presStyleLbl="node1" presStyleIdx="0" presStyleCnt="5"/>
      <dgm:spPr/>
      <dgm:t>
        <a:bodyPr/>
        <a:lstStyle/>
        <a:p>
          <a:endParaRPr lang="en-US"/>
        </a:p>
      </dgm:t>
    </dgm:pt>
    <dgm:pt modelId="{7A840FCC-77BA-4649-A243-1225650F2728}" type="pres">
      <dgm:prSet presAssocID="{5EB6CDF8-D439-42D5-97A5-7FF4D9D612A8}" presName="parentText" presStyleLbl="node1" presStyleIdx="1" presStyleCnt="5" custScaleX="113136">
        <dgm:presLayoutVars>
          <dgm:chMax val="0"/>
          <dgm:bulletEnabled val="1"/>
        </dgm:presLayoutVars>
      </dgm:prSet>
      <dgm:spPr/>
      <dgm:t>
        <a:bodyPr/>
        <a:lstStyle/>
        <a:p>
          <a:endParaRPr lang="en-US"/>
        </a:p>
      </dgm:t>
    </dgm:pt>
    <dgm:pt modelId="{112D5F77-BACC-4F2F-957C-269107AE143F}" type="pres">
      <dgm:prSet presAssocID="{5EB6CDF8-D439-42D5-97A5-7FF4D9D612A8}" presName="negativeSpace" presStyleCnt="0"/>
      <dgm:spPr/>
    </dgm:pt>
    <dgm:pt modelId="{367F73DA-D81B-45DD-A2BF-30211ABC6673}" type="pres">
      <dgm:prSet presAssocID="{5EB6CDF8-D439-42D5-97A5-7FF4D9D612A8}" presName="childText" presStyleLbl="conFgAcc1" presStyleIdx="1" presStyleCnt="5">
        <dgm:presLayoutVars>
          <dgm:bulletEnabled val="1"/>
        </dgm:presLayoutVars>
      </dgm:prSet>
      <dgm:spPr>
        <a:ln>
          <a:solidFill>
            <a:schemeClr val="accent1">
              <a:lumMod val="75000"/>
            </a:schemeClr>
          </a:solidFill>
        </a:ln>
      </dgm:spPr>
    </dgm:pt>
    <dgm:pt modelId="{D2216043-B92E-4EC1-AC36-489E77878914}" type="pres">
      <dgm:prSet presAssocID="{02EF48D2-7479-4CA8-ADAB-A3ED4652BD89}" presName="spaceBetweenRectangles" presStyleCnt="0"/>
      <dgm:spPr/>
    </dgm:pt>
    <dgm:pt modelId="{C4AF06F5-9C91-4C2E-B435-9F1944E4ACC0}" type="pres">
      <dgm:prSet presAssocID="{192B2A60-AF54-45F4-AC1D-98AF058E0EEB}" presName="parentLin" presStyleCnt="0"/>
      <dgm:spPr/>
    </dgm:pt>
    <dgm:pt modelId="{8BE5E5EE-D885-49A0-8EE2-C8A95D45A880}" type="pres">
      <dgm:prSet presAssocID="{192B2A60-AF54-45F4-AC1D-98AF058E0EEB}" presName="parentLeftMargin" presStyleLbl="node1" presStyleIdx="1" presStyleCnt="5"/>
      <dgm:spPr/>
      <dgm:t>
        <a:bodyPr/>
        <a:lstStyle/>
        <a:p>
          <a:endParaRPr lang="en-US"/>
        </a:p>
      </dgm:t>
    </dgm:pt>
    <dgm:pt modelId="{3F7C3154-3655-442C-8230-67804B421F9F}" type="pres">
      <dgm:prSet presAssocID="{192B2A60-AF54-45F4-AC1D-98AF058E0EEB}" presName="parentText" presStyleLbl="node1" presStyleIdx="2" presStyleCnt="5" custScaleX="113137">
        <dgm:presLayoutVars>
          <dgm:chMax val="0"/>
          <dgm:bulletEnabled val="1"/>
        </dgm:presLayoutVars>
      </dgm:prSet>
      <dgm:spPr/>
      <dgm:t>
        <a:bodyPr/>
        <a:lstStyle/>
        <a:p>
          <a:endParaRPr lang="en-US"/>
        </a:p>
      </dgm:t>
    </dgm:pt>
    <dgm:pt modelId="{03D87287-C50E-4EEB-A78E-2D683AFC3439}" type="pres">
      <dgm:prSet presAssocID="{192B2A60-AF54-45F4-AC1D-98AF058E0EEB}" presName="negativeSpace" presStyleCnt="0"/>
      <dgm:spPr/>
    </dgm:pt>
    <dgm:pt modelId="{102FD3AE-FC94-4941-B892-7CE8461507D4}" type="pres">
      <dgm:prSet presAssocID="{192B2A60-AF54-45F4-AC1D-98AF058E0EEB}" presName="childText" presStyleLbl="conFgAcc1" presStyleIdx="2" presStyleCnt="5" custLinFactNeighborX="-2500" custLinFactNeighborY="-60123">
        <dgm:presLayoutVars>
          <dgm:bulletEnabled val="1"/>
        </dgm:presLayoutVars>
      </dgm:prSet>
      <dgm:spPr>
        <a:solidFill>
          <a:schemeClr val="accent3">
            <a:alpha val="90000"/>
          </a:schemeClr>
        </a:solidFill>
        <a:ln>
          <a:solidFill>
            <a:srgbClr val="92D050"/>
          </a:solidFill>
        </a:ln>
      </dgm:spPr>
      <dgm:t>
        <a:bodyPr/>
        <a:lstStyle/>
        <a:p>
          <a:endParaRPr lang="en-US"/>
        </a:p>
      </dgm:t>
    </dgm:pt>
    <dgm:pt modelId="{D4080972-BC6F-4044-9FE9-C2115966D11B}" type="pres">
      <dgm:prSet presAssocID="{AB0CC70B-48D3-429F-A4A1-238EA319D4D1}" presName="spaceBetweenRectangles" presStyleCnt="0"/>
      <dgm:spPr/>
    </dgm:pt>
    <dgm:pt modelId="{57FC4BE7-5F2D-4B88-BCB8-EEB254308388}" type="pres">
      <dgm:prSet presAssocID="{9EDB5412-981D-4778-B1F0-7761C4ECB179}" presName="parentLin" presStyleCnt="0"/>
      <dgm:spPr/>
    </dgm:pt>
    <dgm:pt modelId="{31CB392E-895D-47D0-A621-191B9DF34EC8}" type="pres">
      <dgm:prSet presAssocID="{9EDB5412-981D-4778-B1F0-7761C4ECB179}" presName="parentLeftMargin" presStyleLbl="node1" presStyleIdx="2" presStyleCnt="5"/>
      <dgm:spPr/>
      <dgm:t>
        <a:bodyPr/>
        <a:lstStyle/>
        <a:p>
          <a:endParaRPr lang="en-US"/>
        </a:p>
      </dgm:t>
    </dgm:pt>
    <dgm:pt modelId="{70895A93-FA8D-4B28-854C-7C71926A20EA}" type="pres">
      <dgm:prSet presAssocID="{9EDB5412-981D-4778-B1F0-7761C4ECB179}" presName="parentText" presStyleLbl="node1" presStyleIdx="3" presStyleCnt="5" custScaleX="113137">
        <dgm:presLayoutVars>
          <dgm:chMax val="0"/>
          <dgm:bulletEnabled val="1"/>
        </dgm:presLayoutVars>
      </dgm:prSet>
      <dgm:spPr/>
      <dgm:t>
        <a:bodyPr/>
        <a:lstStyle/>
        <a:p>
          <a:endParaRPr lang="en-US"/>
        </a:p>
      </dgm:t>
    </dgm:pt>
    <dgm:pt modelId="{96AF7EFF-BE36-4B39-A861-604EE35A84A6}" type="pres">
      <dgm:prSet presAssocID="{9EDB5412-981D-4778-B1F0-7761C4ECB179}" presName="negativeSpace" presStyleCnt="0"/>
      <dgm:spPr/>
    </dgm:pt>
    <dgm:pt modelId="{F8EB93BC-7D84-4AB9-954D-1E902281D21A}" type="pres">
      <dgm:prSet presAssocID="{9EDB5412-981D-4778-B1F0-7761C4ECB179}" presName="childText" presStyleLbl="conFgAcc1" presStyleIdx="3" presStyleCnt="5">
        <dgm:presLayoutVars>
          <dgm:bulletEnabled val="1"/>
        </dgm:presLayoutVars>
      </dgm:prSet>
      <dgm:spPr>
        <a:ln>
          <a:solidFill>
            <a:schemeClr val="accent1"/>
          </a:solidFill>
        </a:ln>
      </dgm:spPr>
    </dgm:pt>
    <dgm:pt modelId="{7AB82801-C883-4E7B-89DD-18C4D488DF2E}" type="pres">
      <dgm:prSet presAssocID="{1C314725-4744-4A64-946D-465214DD7DFF}" presName="spaceBetweenRectangles" presStyleCnt="0"/>
      <dgm:spPr/>
    </dgm:pt>
    <dgm:pt modelId="{D23B8718-2BD3-4893-8CBE-5E5620D535B3}" type="pres">
      <dgm:prSet presAssocID="{D31220CC-0680-42DB-923C-8635D3DB3B2A}" presName="parentLin" presStyleCnt="0"/>
      <dgm:spPr/>
    </dgm:pt>
    <dgm:pt modelId="{0CED1E01-B79E-4DB1-904A-D476E7A40055}" type="pres">
      <dgm:prSet presAssocID="{D31220CC-0680-42DB-923C-8635D3DB3B2A}" presName="parentLeftMargin" presStyleLbl="node1" presStyleIdx="3" presStyleCnt="5"/>
      <dgm:spPr/>
      <dgm:t>
        <a:bodyPr/>
        <a:lstStyle/>
        <a:p>
          <a:endParaRPr lang="en-US"/>
        </a:p>
      </dgm:t>
    </dgm:pt>
    <dgm:pt modelId="{2F92EC28-9645-4B72-9AF7-617F3350081B}" type="pres">
      <dgm:prSet presAssocID="{D31220CC-0680-42DB-923C-8635D3DB3B2A}" presName="parentText" presStyleLbl="node1" presStyleIdx="4" presStyleCnt="5" custScaleX="112316">
        <dgm:presLayoutVars>
          <dgm:chMax val="0"/>
          <dgm:bulletEnabled val="1"/>
        </dgm:presLayoutVars>
      </dgm:prSet>
      <dgm:spPr/>
      <dgm:t>
        <a:bodyPr/>
        <a:lstStyle/>
        <a:p>
          <a:endParaRPr lang="en-US"/>
        </a:p>
      </dgm:t>
    </dgm:pt>
    <dgm:pt modelId="{2DD6174B-CA51-4C28-8587-507AC7077194}" type="pres">
      <dgm:prSet presAssocID="{D31220CC-0680-42DB-923C-8635D3DB3B2A}" presName="negativeSpace" presStyleCnt="0"/>
      <dgm:spPr/>
    </dgm:pt>
    <dgm:pt modelId="{418CF458-F260-44AA-990C-B084227797E8}" type="pres">
      <dgm:prSet presAssocID="{D31220CC-0680-42DB-923C-8635D3DB3B2A}" presName="childText" presStyleLbl="conFgAcc1" presStyleIdx="4" presStyleCnt="5">
        <dgm:presLayoutVars>
          <dgm:bulletEnabled val="1"/>
        </dgm:presLayoutVars>
      </dgm:prSet>
      <dgm:spPr>
        <a:ln>
          <a:solidFill>
            <a:schemeClr val="bg1">
              <a:lumMod val="50000"/>
            </a:schemeClr>
          </a:solidFill>
        </a:ln>
      </dgm:spPr>
      <dgm:t>
        <a:bodyPr/>
        <a:lstStyle/>
        <a:p>
          <a:endParaRPr lang="en-US"/>
        </a:p>
      </dgm:t>
    </dgm:pt>
  </dgm:ptLst>
  <dgm:cxnLst>
    <dgm:cxn modelId="{A8B42592-8587-4C73-8FFA-297C5A27B271}" type="presOf" srcId="{D31220CC-0680-42DB-923C-8635D3DB3B2A}" destId="{2F92EC28-9645-4B72-9AF7-617F3350081B}" srcOrd="1" destOrd="0" presId="urn:microsoft.com/office/officeart/2005/8/layout/list1"/>
    <dgm:cxn modelId="{1D61908C-F653-428B-8117-435D4CBB9F6C}" type="presOf" srcId="{9EDB5412-981D-4778-B1F0-7761C4ECB179}" destId="{70895A93-FA8D-4B28-854C-7C71926A20EA}" srcOrd="1" destOrd="0" presId="urn:microsoft.com/office/officeart/2005/8/layout/list1"/>
    <dgm:cxn modelId="{6D15CF32-4D6B-479C-9107-5F98130DEFD8}" type="presOf" srcId="{9EDB5412-981D-4778-B1F0-7761C4ECB179}" destId="{31CB392E-895D-47D0-A621-191B9DF34EC8}" srcOrd="0" destOrd="0" presId="urn:microsoft.com/office/officeart/2005/8/layout/list1"/>
    <dgm:cxn modelId="{DE3CE3DC-643A-49FA-B674-77BF9F6FEA10}" type="presOf" srcId="{D31220CC-0680-42DB-923C-8635D3DB3B2A}" destId="{0CED1E01-B79E-4DB1-904A-D476E7A40055}" srcOrd="0" destOrd="0" presId="urn:microsoft.com/office/officeart/2005/8/layout/list1"/>
    <dgm:cxn modelId="{FB33B071-F545-4FF3-98EE-4834D915929C}" srcId="{37A468BF-0F90-4842-982A-0E8D10838C50}" destId="{192B2A60-AF54-45F4-AC1D-98AF058E0EEB}" srcOrd="2" destOrd="0" parTransId="{164E3F14-C6CF-453D-BDF2-AB3D93002B94}" sibTransId="{AB0CC70B-48D3-429F-A4A1-238EA319D4D1}"/>
    <dgm:cxn modelId="{3AD83855-1E3B-4528-8592-139C76F94613}" srcId="{37A468BF-0F90-4842-982A-0E8D10838C50}" destId="{5EB6CDF8-D439-42D5-97A5-7FF4D9D612A8}" srcOrd="1" destOrd="0" parTransId="{E885478F-B594-4B61-8A71-0B1A2A69A1B7}" sibTransId="{02EF48D2-7479-4CA8-ADAB-A3ED4652BD89}"/>
    <dgm:cxn modelId="{16ECB451-3447-4CF1-A8C1-4EB12E3CD655}" type="presOf" srcId="{5EB6CDF8-D439-42D5-97A5-7FF4D9D612A8}" destId="{7367F8CC-D655-4352-8F96-5CE5AD65702E}" srcOrd="0" destOrd="0" presId="urn:microsoft.com/office/officeart/2005/8/layout/list1"/>
    <dgm:cxn modelId="{3EE3BD62-699F-4EAF-B8F1-D03845A8C154}" srcId="{37A468BF-0F90-4842-982A-0E8D10838C50}" destId="{9EDB5412-981D-4778-B1F0-7761C4ECB179}" srcOrd="3" destOrd="0" parTransId="{11E40C0E-BA51-40C1-ACFD-58F2EB6BB7A3}" sibTransId="{1C314725-4744-4A64-946D-465214DD7DFF}"/>
    <dgm:cxn modelId="{F5CC255C-D3DA-4FCD-A92E-8ADF9D917010}" type="presOf" srcId="{192B2A60-AF54-45F4-AC1D-98AF058E0EEB}" destId="{3F7C3154-3655-442C-8230-67804B421F9F}" srcOrd="1" destOrd="0" presId="urn:microsoft.com/office/officeart/2005/8/layout/list1"/>
    <dgm:cxn modelId="{72FED22B-3B02-4D16-A192-414A9E1525FB}" type="presOf" srcId="{192B2A60-AF54-45F4-AC1D-98AF058E0EEB}" destId="{8BE5E5EE-D885-49A0-8EE2-C8A95D45A880}" srcOrd="0" destOrd="0" presId="urn:microsoft.com/office/officeart/2005/8/layout/list1"/>
    <dgm:cxn modelId="{3F7CA68D-92B0-4D02-946E-1F1708C9E5F5}" type="presOf" srcId="{710BFBC5-9A25-4CA3-A4A7-65052B310DBB}" destId="{E35B19BA-4E43-465E-ABE9-39CC0CA88066}" srcOrd="0" destOrd="0" presId="urn:microsoft.com/office/officeart/2005/8/layout/list1"/>
    <dgm:cxn modelId="{589E0C4D-E5CF-4734-BF2C-99498C2697D1}" srcId="{37A468BF-0F90-4842-982A-0E8D10838C50}" destId="{710BFBC5-9A25-4CA3-A4A7-65052B310DBB}" srcOrd="0" destOrd="0" parTransId="{8A8DA896-E940-41C3-8692-6CA55D43F75F}" sibTransId="{7958C802-EFA6-4FAF-A60D-71EDFB61AE4A}"/>
    <dgm:cxn modelId="{AF2E588B-9877-4CD2-89B1-64ED700A0AA7}" srcId="{37A468BF-0F90-4842-982A-0E8D10838C50}" destId="{D31220CC-0680-42DB-923C-8635D3DB3B2A}" srcOrd="4" destOrd="0" parTransId="{8DCA8D45-19DB-440E-BB14-9B8BAB1CE713}" sibTransId="{700280C1-5914-4D8D-831B-E3659DF23C58}"/>
    <dgm:cxn modelId="{5538B345-5B26-43A4-8046-F8AB066DAF64}" type="presOf" srcId="{710BFBC5-9A25-4CA3-A4A7-65052B310DBB}" destId="{A9EFE39B-07FE-4275-BEE2-CDCA0BE870B0}" srcOrd="1" destOrd="0" presId="urn:microsoft.com/office/officeart/2005/8/layout/list1"/>
    <dgm:cxn modelId="{0B979459-ECA1-4BC3-87A1-50F66AAD09B7}" type="presOf" srcId="{37A468BF-0F90-4842-982A-0E8D10838C50}" destId="{3BCCE75A-FB35-4571-9614-84A909CDDC75}" srcOrd="0" destOrd="0" presId="urn:microsoft.com/office/officeart/2005/8/layout/list1"/>
    <dgm:cxn modelId="{6C95DA31-6056-445C-B3CA-7D4F77845116}" type="presOf" srcId="{5EB6CDF8-D439-42D5-97A5-7FF4D9D612A8}" destId="{7A840FCC-77BA-4649-A243-1225650F2728}" srcOrd="1" destOrd="0" presId="urn:microsoft.com/office/officeart/2005/8/layout/list1"/>
    <dgm:cxn modelId="{CC84405E-39E4-463C-BE7F-5907D3520673}" type="presParOf" srcId="{3BCCE75A-FB35-4571-9614-84A909CDDC75}" destId="{F26B1A39-2A2A-412B-9EBF-443A5476EAE0}" srcOrd="0" destOrd="0" presId="urn:microsoft.com/office/officeart/2005/8/layout/list1"/>
    <dgm:cxn modelId="{B1FC622C-7A4A-49DF-A445-ABF6B6CB1D64}" type="presParOf" srcId="{F26B1A39-2A2A-412B-9EBF-443A5476EAE0}" destId="{E35B19BA-4E43-465E-ABE9-39CC0CA88066}" srcOrd="0" destOrd="0" presId="urn:microsoft.com/office/officeart/2005/8/layout/list1"/>
    <dgm:cxn modelId="{852CB819-DD78-4127-8089-D455A3B20B91}" type="presParOf" srcId="{F26B1A39-2A2A-412B-9EBF-443A5476EAE0}" destId="{A9EFE39B-07FE-4275-BEE2-CDCA0BE870B0}" srcOrd="1" destOrd="0" presId="urn:microsoft.com/office/officeart/2005/8/layout/list1"/>
    <dgm:cxn modelId="{80D60DBA-54BB-40B1-93FD-A636CF25E897}" type="presParOf" srcId="{3BCCE75A-FB35-4571-9614-84A909CDDC75}" destId="{2943B28C-502C-484E-AB1F-C8C1F2C839C2}" srcOrd="1" destOrd="0" presId="urn:microsoft.com/office/officeart/2005/8/layout/list1"/>
    <dgm:cxn modelId="{06E4B9A0-4ECD-468C-8267-7D5573D8993B}" type="presParOf" srcId="{3BCCE75A-FB35-4571-9614-84A909CDDC75}" destId="{85C738E1-B6B1-4F3F-A308-6F1AD8F25FE4}" srcOrd="2" destOrd="0" presId="urn:microsoft.com/office/officeart/2005/8/layout/list1"/>
    <dgm:cxn modelId="{6BE4D9E8-43FF-4D66-94BF-C37177D6BBFE}" type="presParOf" srcId="{3BCCE75A-FB35-4571-9614-84A909CDDC75}" destId="{B889C40F-DD6A-4BA9-930A-48110814F507}" srcOrd="3" destOrd="0" presId="urn:microsoft.com/office/officeart/2005/8/layout/list1"/>
    <dgm:cxn modelId="{F8BB05EE-421A-4FDC-95F0-3024E775FBA3}" type="presParOf" srcId="{3BCCE75A-FB35-4571-9614-84A909CDDC75}" destId="{CE73FF50-530F-4E45-B466-BA5CE6C1BCB8}" srcOrd="4" destOrd="0" presId="urn:microsoft.com/office/officeart/2005/8/layout/list1"/>
    <dgm:cxn modelId="{65A1C78D-6698-418F-8BEC-07B8D1A18192}" type="presParOf" srcId="{CE73FF50-530F-4E45-B466-BA5CE6C1BCB8}" destId="{7367F8CC-D655-4352-8F96-5CE5AD65702E}" srcOrd="0" destOrd="0" presId="urn:microsoft.com/office/officeart/2005/8/layout/list1"/>
    <dgm:cxn modelId="{E096E2B2-576B-40DD-9427-39BEB076AD26}" type="presParOf" srcId="{CE73FF50-530F-4E45-B466-BA5CE6C1BCB8}" destId="{7A840FCC-77BA-4649-A243-1225650F2728}" srcOrd="1" destOrd="0" presId="urn:microsoft.com/office/officeart/2005/8/layout/list1"/>
    <dgm:cxn modelId="{86C1C74E-37A7-42A3-BDD7-D19112CCFE3C}" type="presParOf" srcId="{3BCCE75A-FB35-4571-9614-84A909CDDC75}" destId="{112D5F77-BACC-4F2F-957C-269107AE143F}" srcOrd="5" destOrd="0" presId="urn:microsoft.com/office/officeart/2005/8/layout/list1"/>
    <dgm:cxn modelId="{5DE2D872-DE5D-46CB-A31E-2423857B9D8C}" type="presParOf" srcId="{3BCCE75A-FB35-4571-9614-84A909CDDC75}" destId="{367F73DA-D81B-45DD-A2BF-30211ABC6673}" srcOrd="6" destOrd="0" presId="urn:microsoft.com/office/officeart/2005/8/layout/list1"/>
    <dgm:cxn modelId="{F8AEC63D-731E-46ED-8086-A826F3372A78}" type="presParOf" srcId="{3BCCE75A-FB35-4571-9614-84A909CDDC75}" destId="{D2216043-B92E-4EC1-AC36-489E77878914}" srcOrd="7" destOrd="0" presId="urn:microsoft.com/office/officeart/2005/8/layout/list1"/>
    <dgm:cxn modelId="{CA26B6CD-6B1C-4D02-B105-888AD5C83FCF}" type="presParOf" srcId="{3BCCE75A-FB35-4571-9614-84A909CDDC75}" destId="{C4AF06F5-9C91-4C2E-B435-9F1944E4ACC0}" srcOrd="8" destOrd="0" presId="urn:microsoft.com/office/officeart/2005/8/layout/list1"/>
    <dgm:cxn modelId="{D24ED1BB-259F-4C62-B686-3B8B18A84C14}" type="presParOf" srcId="{C4AF06F5-9C91-4C2E-B435-9F1944E4ACC0}" destId="{8BE5E5EE-D885-49A0-8EE2-C8A95D45A880}" srcOrd="0" destOrd="0" presId="urn:microsoft.com/office/officeart/2005/8/layout/list1"/>
    <dgm:cxn modelId="{D417D572-88B1-42BC-A7CC-DAAEDD965182}" type="presParOf" srcId="{C4AF06F5-9C91-4C2E-B435-9F1944E4ACC0}" destId="{3F7C3154-3655-442C-8230-67804B421F9F}" srcOrd="1" destOrd="0" presId="urn:microsoft.com/office/officeart/2005/8/layout/list1"/>
    <dgm:cxn modelId="{48EECBF6-9AFF-4996-8275-AE16D4240A5C}" type="presParOf" srcId="{3BCCE75A-FB35-4571-9614-84A909CDDC75}" destId="{03D87287-C50E-4EEB-A78E-2D683AFC3439}" srcOrd="9" destOrd="0" presId="urn:microsoft.com/office/officeart/2005/8/layout/list1"/>
    <dgm:cxn modelId="{D18EA494-20A5-4179-92D8-C6436C2F73DF}" type="presParOf" srcId="{3BCCE75A-FB35-4571-9614-84A909CDDC75}" destId="{102FD3AE-FC94-4941-B892-7CE8461507D4}" srcOrd="10" destOrd="0" presId="urn:microsoft.com/office/officeart/2005/8/layout/list1"/>
    <dgm:cxn modelId="{8866B368-9148-4E20-8EF6-5AEF77714EB5}" type="presParOf" srcId="{3BCCE75A-FB35-4571-9614-84A909CDDC75}" destId="{D4080972-BC6F-4044-9FE9-C2115966D11B}" srcOrd="11" destOrd="0" presId="urn:microsoft.com/office/officeart/2005/8/layout/list1"/>
    <dgm:cxn modelId="{00EA70BA-C585-4A2C-BDCA-73370E8A691B}" type="presParOf" srcId="{3BCCE75A-FB35-4571-9614-84A909CDDC75}" destId="{57FC4BE7-5F2D-4B88-BCB8-EEB254308388}" srcOrd="12" destOrd="0" presId="urn:microsoft.com/office/officeart/2005/8/layout/list1"/>
    <dgm:cxn modelId="{B2609B70-3394-45C4-BAFF-0FCAA519634D}" type="presParOf" srcId="{57FC4BE7-5F2D-4B88-BCB8-EEB254308388}" destId="{31CB392E-895D-47D0-A621-191B9DF34EC8}" srcOrd="0" destOrd="0" presId="urn:microsoft.com/office/officeart/2005/8/layout/list1"/>
    <dgm:cxn modelId="{35544D35-EA00-464A-8403-D428B080F2C2}" type="presParOf" srcId="{57FC4BE7-5F2D-4B88-BCB8-EEB254308388}" destId="{70895A93-FA8D-4B28-854C-7C71926A20EA}" srcOrd="1" destOrd="0" presId="urn:microsoft.com/office/officeart/2005/8/layout/list1"/>
    <dgm:cxn modelId="{EF065B41-58EA-4058-8CF4-4E4E575536AA}" type="presParOf" srcId="{3BCCE75A-FB35-4571-9614-84A909CDDC75}" destId="{96AF7EFF-BE36-4B39-A861-604EE35A84A6}" srcOrd="13" destOrd="0" presId="urn:microsoft.com/office/officeart/2005/8/layout/list1"/>
    <dgm:cxn modelId="{4238894D-C0CD-4AAD-A232-84B5ECC9C29B}" type="presParOf" srcId="{3BCCE75A-FB35-4571-9614-84A909CDDC75}" destId="{F8EB93BC-7D84-4AB9-954D-1E902281D21A}" srcOrd="14" destOrd="0" presId="urn:microsoft.com/office/officeart/2005/8/layout/list1"/>
    <dgm:cxn modelId="{8CE18C62-0791-4827-B1DB-70CEBF3F8534}" type="presParOf" srcId="{3BCCE75A-FB35-4571-9614-84A909CDDC75}" destId="{7AB82801-C883-4E7B-89DD-18C4D488DF2E}" srcOrd="15" destOrd="0" presId="urn:microsoft.com/office/officeart/2005/8/layout/list1"/>
    <dgm:cxn modelId="{D3BC2607-C5A8-4A1B-8517-18571F9B1036}" type="presParOf" srcId="{3BCCE75A-FB35-4571-9614-84A909CDDC75}" destId="{D23B8718-2BD3-4893-8CBE-5E5620D535B3}" srcOrd="16" destOrd="0" presId="urn:microsoft.com/office/officeart/2005/8/layout/list1"/>
    <dgm:cxn modelId="{CF75E407-1A42-4716-AF5A-1B6D25E878B9}" type="presParOf" srcId="{D23B8718-2BD3-4893-8CBE-5E5620D535B3}" destId="{0CED1E01-B79E-4DB1-904A-D476E7A40055}" srcOrd="0" destOrd="0" presId="urn:microsoft.com/office/officeart/2005/8/layout/list1"/>
    <dgm:cxn modelId="{761EAAE4-90C3-4DEE-AF5C-5F54C752C009}" type="presParOf" srcId="{D23B8718-2BD3-4893-8CBE-5E5620D535B3}" destId="{2F92EC28-9645-4B72-9AF7-617F3350081B}" srcOrd="1" destOrd="0" presId="urn:microsoft.com/office/officeart/2005/8/layout/list1"/>
    <dgm:cxn modelId="{62F799CE-3188-4CCC-BD5A-0233CC4D382E}" type="presParOf" srcId="{3BCCE75A-FB35-4571-9614-84A909CDDC75}" destId="{2DD6174B-CA51-4C28-8587-507AC7077194}" srcOrd="17" destOrd="0" presId="urn:microsoft.com/office/officeart/2005/8/layout/list1"/>
    <dgm:cxn modelId="{7A56DDE3-81AB-43AE-B788-C35538A56395}" type="presParOf" srcId="{3BCCE75A-FB35-4571-9614-84A909CDDC75}" destId="{418CF458-F260-44AA-990C-B084227797E8}" srcOrd="18" destOrd="0" presId="urn:microsoft.com/office/officeart/2005/8/layout/list1"/>
  </dgm:cxnLst>
  <dgm:bg/>
  <dgm:whole/>
</dgm:dataModel>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5774234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vl1pPr>
          </a:lstStyle>
          <a:p>
            <a:endParaRPr lang="ru-RU"/>
          </a:p>
        </p:txBody>
      </p:sp>
      <p:sp>
        <p:nvSpPr>
          <p:cNvPr id="696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vl1pPr>
          </a:lstStyle>
          <a:p>
            <a:endParaRPr lang="ru-RU"/>
          </a:p>
        </p:txBody>
      </p:sp>
      <p:sp>
        <p:nvSpPr>
          <p:cNvPr id="696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696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p>
        </p:txBody>
      </p:sp>
      <p:sp>
        <p:nvSpPr>
          <p:cNvPr id="696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vl1pPr>
          </a:lstStyle>
          <a:p>
            <a:endParaRPr lang="ru-RU"/>
          </a:p>
        </p:txBody>
      </p:sp>
      <p:sp>
        <p:nvSpPr>
          <p:cNvPr id="696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lvl1pPr>
          </a:lstStyle>
          <a:p>
            <a:fld id="{A5848F14-5F65-4EB5-BFC9-386F371E1AB1}" type="slidenum">
              <a:rPr lang="ru-RU"/>
              <a:pPr/>
              <a:t>‹#›</a:t>
            </a:fld>
            <a:endParaRPr lang="ru-RU"/>
          </a:p>
        </p:txBody>
      </p:sp>
    </p:spTree>
    <p:extLst>
      <p:ext uri="{BB962C8B-B14F-4D97-AF65-F5344CB8AC3E}">
        <p14:creationId xmlns="" xmlns:p14="http://schemas.microsoft.com/office/powerpoint/2010/main" val="25028360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ề bản chiếu">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843213" y="5062538"/>
            <a:ext cx="5903912" cy="1109662"/>
          </a:xfrm>
          <a:effectLst>
            <a:outerShdw dist="17961" dir="2700000" algn="ctr" rotWithShape="0">
              <a:schemeClr val="bg2"/>
            </a:outerShdw>
          </a:effectLst>
        </p:spPr>
        <p:txBody>
          <a:bodyPr/>
          <a:lstStyle>
            <a:lvl1pPr>
              <a:defRPr sz="3200"/>
            </a:lvl1pPr>
          </a:lstStyle>
          <a:p>
            <a:pPr lvl="0"/>
            <a:r>
              <a:rPr lang="vi-VN" noProof="0" smtClean="0"/>
              <a:t>Bấm &amp; sửa kiểu tiêu đề</a:t>
            </a:r>
            <a:endParaRPr lang="ru-RU" noProof="0" smtClean="0"/>
          </a:p>
        </p:txBody>
      </p:sp>
      <p:sp>
        <p:nvSpPr>
          <p:cNvPr id="5123" name="Rectangle 3"/>
          <p:cNvSpPr>
            <a:spLocks noGrp="1" noChangeArrowheads="1"/>
          </p:cNvSpPr>
          <p:nvPr>
            <p:ph type="subTitle" idx="1"/>
          </p:nvPr>
        </p:nvSpPr>
        <p:spPr>
          <a:xfrm>
            <a:off x="2843213" y="5734050"/>
            <a:ext cx="5903912" cy="696913"/>
          </a:xfrm>
          <a:effectLst>
            <a:outerShdw dist="17961" dir="2700000" algn="ctr" rotWithShape="0">
              <a:schemeClr val="bg2"/>
            </a:outerShdw>
          </a:effectLst>
        </p:spPr>
        <p:txBody>
          <a:bodyPr/>
          <a:lstStyle>
            <a:lvl1pPr marL="0" indent="0" algn="r">
              <a:buFontTx/>
              <a:buNone/>
              <a:defRPr sz="2400" b="1"/>
            </a:lvl1pPr>
          </a:lstStyle>
          <a:p>
            <a:pPr lvl="0"/>
            <a:r>
              <a:rPr lang="vi-VN" noProof="0" smtClean="0"/>
              <a:t>Bấm &amp; sửa kiểu phụ đề</a:t>
            </a:r>
            <a:endParaRPr lang="ru-RU" noProof="0" smtClean="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Chỗ dành sẵn cho Văn bản Dọc 2"/>
          <p:cNvSpPr>
            <a:spLocks noGrp="1"/>
          </p:cNvSpPr>
          <p:nvPr>
            <p:ph type="body" orient="vert" idx="1"/>
          </p:nvPr>
        </p:nvSpPr>
        <p:spPr/>
        <p:txBody>
          <a:bodyPr vert="eaVert"/>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Tree>
    <p:extLst>
      <p:ext uri="{BB962C8B-B14F-4D97-AF65-F5344CB8AC3E}">
        <p14:creationId xmlns="" xmlns:p14="http://schemas.microsoft.com/office/powerpoint/2010/main" val="49839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6084888" y="1268413"/>
            <a:ext cx="1871662" cy="5472112"/>
          </a:xfrm>
        </p:spPr>
        <p:txBody>
          <a:bodyPr vert="eaVert"/>
          <a:lstStyle/>
          <a:p>
            <a:r>
              <a:rPr lang="vi-VN" smtClean="0"/>
              <a:t>Bấm &amp; sửa kiểu tiêu đề</a:t>
            </a:r>
            <a:endParaRPr lang="en-US"/>
          </a:p>
        </p:txBody>
      </p:sp>
      <p:sp>
        <p:nvSpPr>
          <p:cNvPr id="3" name="Chỗ dành sẵn cho Văn bản Dọc 2"/>
          <p:cNvSpPr>
            <a:spLocks noGrp="1"/>
          </p:cNvSpPr>
          <p:nvPr>
            <p:ph type="body" orient="vert" idx="1"/>
          </p:nvPr>
        </p:nvSpPr>
        <p:spPr>
          <a:xfrm>
            <a:off x="468313" y="1268413"/>
            <a:ext cx="5464175" cy="5472112"/>
          </a:xfrm>
        </p:spPr>
        <p:txBody>
          <a:bodyPr vert="eaVert"/>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Tree>
    <p:extLst>
      <p:ext uri="{BB962C8B-B14F-4D97-AF65-F5344CB8AC3E}">
        <p14:creationId xmlns="" xmlns:p14="http://schemas.microsoft.com/office/powerpoint/2010/main" val="1720907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685800" y="2130425"/>
            <a:ext cx="7772400" cy="1470025"/>
          </a:xfrm>
        </p:spPr>
        <p:txBody>
          <a:bodyPr/>
          <a:lstStyle/>
          <a:p>
            <a:r>
              <a:rPr lang="vi-VN" smtClean="0"/>
              <a:t>Bấm &amp; sửa kiểu tiêu đề</a:t>
            </a:r>
            <a:endParaRPr lang="en-US"/>
          </a:p>
        </p:txBody>
      </p:sp>
      <p:sp>
        <p:nvSpPr>
          <p:cNvPr id="3" name="Tiêu đề phụ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vi-VN" smtClean="0"/>
              <a:t>Bấm &amp; sửa kiểu phụ đề</a:t>
            </a:r>
            <a:endParaRPr lang="en-US"/>
          </a:p>
        </p:txBody>
      </p:sp>
      <p:sp>
        <p:nvSpPr>
          <p:cNvPr id="4" name="Chỗ dành sẵn cho Ngày tháng 3"/>
          <p:cNvSpPr>
            <a:spLocks noGrp="1"/>
          </p:cNvSpPr>
          <p:nvPr>
            <p:ph type="dt" sz="half" idx="10"/>
          </p:nvPr>
        </p:nvSpPr>
        <p:spPr/>
        <p:txBody>
          <a:bodyPr/>
          <a:lstStyle>
            <a:lvl1pPr>
              <a:defRPr/>
            </a:lvl1pPr>
          </a:lstStyle>
          <a:p>
            <a:endParaRPr lang="ru-RU"/>
          </a:p>
        </p:txBody>
      </p:sp>
      <p:sp>
        <p:nvSpPr>
          <p:cNvPr id="5" name="Chỗ dành sẵn cho Chân trang 4"/>
          <p:cNvSpPr>
            <a:spLocks noGrp="1"/>
          </p:cNvSpPr>
          <p:nvPr>
            <p:ph type="ftr" sz="quarter" idx="11"/>
          </p:nvPr>
        </p:nvSpPr>
        <p:spPr/>
        <p:txBody>
          <a:bodyPr/>
          <a:lstStyle>
            <a:lvl1pPr>
              <a:defRPr/>
            </a:lvl1pPr>
          </a:lstStyle>
          <a:p>
            <a:endParaRPr lang="ru-RU"/>
          </a:p>
        </p:txBody>
      </p:sp>
      <p:sp>
        <p:nvSpPr>
          <p:cNvPr id="6" name="Chỗ dành sẵn cho Số hiệu Bản chiếu 5"/>
          <p:cNvSpPr>
            <a:spLocks noGrp="1"/>
          </p:cNvSpPr>
          <p:nvPr>
            <p:ph type="sldNum" sz="quarter" idx="12"/>
          </p:nvPr>
        </p:nvSpPr>
        <p:spPr/>
        <p:txBody>
          <a:bodyPr/>
          <a:lstStyle>
            <a:lvl1pPr>
              <a:defRPr/>
            </a:lvl1pPr>
          </a:lstStyle>
          <a:p>
            <a:fld id="{F73F6952-4096-4198-BBE1-BF1CF17635DA}" type="slidenum">
              <a:rPr lang="ru-RU"/>
              <a:pPr/>
              <a:t>‹#›</a:t>
            </a:fld>
            <a:endParaRPr lang="ru-RU"/>
          </a:p>
        </p:txBody>
      </p:sp>
    </p:spTree>
    <p:extLst>
      <p:ext uri="{BB962C8B-B14F-4D97-AF65-F5344CB8AC3E}">
        <p14:creationId xmlns="" xmlns:p14="http://schemas.microsoft.com/office/powerpoint/2010/main" val="25488101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Chỗ dành sẵn cho Nội dung 2"/>
          <p:cNvSpPr>
            <a:spLocks noGrp="1"/>
          </p:cNvSpPr>
          <p:nvPr>
            <p:ph idx="1"/>
          </p:nvPr>
        </p:nvSpPr>
        <p:spPr/>
        <p:txBody>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Chỗ dành sẵn cho Ngày tháng 3"/>
          <p:cNvSpPr>
            <a:spLocks noGrp="1"/>
          </p:cNvSpPr>
          <p:nvPr>
            <p:ph type="dt" sz="half" idx="10"/>
          </p:nvPr>
        </p:nvSpPr>
        <p:spPr/>
        <p:txBody>
          <a:bodyPr/>
          <a:lstStyle>
            <a:lvl1pPr>
              <a:defRPr/>
            </a:lvl1pPr>
          </a:lstStyle>
          <a:p>
            <a:endParaRPr lang="ru-RU"/>
          </a:p>
        </p:txBody>
      </p:sp>
      <p:sp>
        <p:nvSpPr>
          <p:cNvPr id="5" name="Chỗ dành sẵn cho Chân trang 4"/>
          <p:cNvSpPr>
            <a:spLocks noGrp="1"/>
          </p:cNvSpPr>
          <p:nvPr>
            <p:ph type="ftr" sz="quarter" idx="11"/>
          </p:nvPr>
        </p:nvSpPr>
        <p:spPr/>
        <p:txBody>
          <a:bodyPr/>
          <a:lstStyle>
            <a:lvl1pPr>
              <a:defRPr/>
            </a:lvl1pPr>
          </a:lstStyle>
          <a:p>
            <a:endParaRPr lang="ru-RU"/>
          </a:p>
        </p:txBody>
      </p:sp>
      <p:sp>
        <p:nvSpPr>
          <p:cNvPr id="6" name="Chỗ dành sẵn cho Số hiệu Bản chiếu 5"/>
          <p:cNvSpPr>
            <a:spLocks noGrp="1"/>
          </p:cNvSpPr>
          <p:nvPr>
            <p:ph type="sldNum" sz="quarter" idx="12"/>
          </p:nvPr>
        </p:nvSpPr>
        <p:spPr/>
        <p:txBody>
          <a:bodyPr/>
          <a:lstStyle>
            <a:lvl1pPr>
              <a:defRPr/>
            </a:lvl1pPr>
          </a:lstStyle>
          <a:p>
            <a:fld id="{BBE8CD09-91E9-4702-B7F9-4893B2C4D524}" type="slidenum">
              <a:rPr lang="ru-RU"/>
              <a:pPr/>
              <a:t>‹#›</a:t>
            </a:fld>
            <a:endParaRPr lang="ru-RU"/>
          </a:p>
        </p:txBody>
      </p:sp>
    </p:spTree>
    <p:extLst>
      <p:ext uri="{BB962C8B-B14F-4D97-AF65-F5344CB8AC3E}">
        <p14:creationId xmlns="" xmlns:p14="http://schemas.microsoft.com/office/powerpoint/2010/main" val="4149887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722313" y="4406900"/>
            <a:ext cx="7772400" cy="1362075"/>
          </a:xfrm>
        </p:spPr>
        <p:txBody>
          <a:bodyPr anchor="t"/>
          <a:lstStyle>
            <a:lvl1pPr algn="l">
              <a:defRPr sz="4000" b="1" cap="all"/>
            </a:lvl1pPr>
          </a:lstStyle>
          <a:p>
            <a:r>
              <a:rPr lang="vi-VN" smtClean="0"/>
              <a:t>Bấm &amp; sửa kiểu tiêu đề</a:t>
            </a:r>
            <a:endParaRPr lang="en-US"/>
          </a:p>
        </p:txBody>
      </p:sp>
      <p:sp>
        <p:nvSpPr>
          <p:cNvPr id="3" name="Chỗ dành sẵn cho Văn bản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vi-VN" smtClean="0"/>
              <a:t>Bấm &amp; sửa kiểu tiêu đề</a:t>
            </a:r>
          </a:p>
        </p:txBody>
      </p:sp>
      <p:sp>
        <p:nvSpPr>
          <p:cNvPr id="4" name="Chỗ dành sẵn cho Ngày tháng 3"/>
          <p:cNvSpPr>
            <a:spLocks noGrp="1"/>
          </p:cNvSpPr>
          <p:nvPr>
            <p:ph type="dt" sz="half" idx="10"/>
          </p:nvPr>
        </p:nvSpPr>
        <p:spPr/>
        <p:txBody>
          <a:bodyPr/>
          <a:lstStyle>
            <a:lvl1pPr>
              <a:defRPr/>
            </a:lvl1pPr>
          </a:lstStyle>
          <a:p>
            <a:endParaRPr lang="ru-RU"/>
          </a:p>
        </p:txBody>
      </p:sp>
      <p:sp>
        <p:nvSpPr>
          <p:cNvPr id="5" name="Chỗ dành sẵn cho Chân trang 4"/>
          <p:cNvSpPr>
            <a:spLocks noGrp="1"/>
          </p:cNvSpPr>
          <p:nvPr>
            <p:ph type="ftr" sz="quarter" idx="11"/>
          </p:nvPr>
        </p:nvSpPr>
        <p:spPr/>
        <p:txBody>
          <a:bodyPr/>
          <a:lstStyle>
            <a:lvl1pPr>
              <a:defRPr/>
            </a:lvl1pPr>
          </a:lstStyle>
          <a:p>
            <a:endParaRPr lang="ru-RU"/>
          </a:p>
        </p:txBody>
      </p:sp>
      <p:sp>
        <p:nvSpPr>
          <p:cNvPr id="6" name="Chỗ dành sẵn cho Số hiệu Bản chiếu 5"/>
          <p:cNvSpPr>
            <a:spLocks noGrp="1"/>
          </p:cNvSpPr>
          <p:nvPr>
            <p:ph type="sldNum" sz="quarter" idx="12"/>
          </p:nvPr>
        </p:nvSpPr>
        <p:spPr/>
        <p:txBody>
          <a:bodyPr/>
          <a:lstStyle>
            <a:lvl1pPr>
              <a:defRPr/>
            </a:lvl1pPr>
          </a:lstStyle>
          <a:p>
            <a:fld id="{060AE29B-D2F0-4A75-860B-FBE6D23AC17C}" type="slidenum">
              <a:rPr lang="ru-RU"/>
              <a:pPr/>
              <a:t>‹#›</a:t>
            </a:fld>
            <a:endParaRPr lang="ru-RU"/>
          </a:p>
        </p:txBody>
      </p:sp>
    </p:spTree>
    <p:extLst>
      <p:ext uri="{BB962C8B-B14F-4D97-AF65-F5344CB8AC3E}">
        <p14:creationId xmlns="" xmlns:p14="http://schemas.microsoft.com/office/powerpoint/2010/main" val="11395984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Chỗ dành sẵn cho Nội dung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Chỗ dành sẵn cho Nội dung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5" name="Chỗ dành sẵn cho Ngày tháng 4"/>
          <p:cNvSpPr>
            <a:spLocks noGrp="1"/>
          </p:cNvSpPr>
          <p:nvPr>
            <p:ph type="dt" sz="half" idx="10"/>
          </p:nvPr>
        </p:nvSpPr>
        <p:spPr/>
        <p:txBody>
          <a:bodyPr/>
          <a:lstStyle>
            <a:lvl1pPr>
              <a:defRPr/>
            </a:lvl1pPr>
          </a:lstStyle>
          <a:p>
            <a:endParaRPr lang="ru-RU"/>
          </a:p>
        </p:txBody>
      </p:sp>
      <p:sp>
        <p:nvSpPr>
          <p:cNvPr id="6" name="Chỗ dành sẵn cho Chân trang 5"/>
          <p:cNvSpPr>
            <a:spLocks noGrp="1"/>
          </p:cNvSpPr>
          <p:nvPr>
            <p:ph type="ftr" sz="quarter" idx="11"/>
          </p:nvPr>
        </p:nvSpPr>
        <p:spPr/>
        <p:txBody>
          <a:bodyPr/>
          <a:lstStyle>
            <a:lvl1pPr>
              <a:defRPr/>
            </a:lvl1pPr>
          </a:lstStyle>
          <a:p>
            <a:endParaRPr lang="ru-RU"/>
          </a:p>
        </p:txBody>
      </p:sp>
      <p:sp>
        <p:nvSpPr>
          <p:cNvPr id="7" name="Chỗ dành sẵn cho Số hiệu Bản chiếu 6"/>
          <p:cNvSpPr>
            <a:spLocks noGrp="1"/>
          </p:cNvSpPr>
          <p:nvPr>
            <p:ph type="sldNum" sz="quarter" idx="12"/>
          </p:nvPr>
        </p:nvSpPr>
        <p:spPr/>
        <p:txBody>
          <a:bodyPr/>
          <a:lstStyle>
            <a:lvl1pPr>
              <a:defRPr/>
            </a:lvl1pPr>
          </a:lstStyle>
          <a:p>
            <a:fld id="{C5C3F769-B27C-4C56-A5FD-C5A74CC13FBB}" type="slidenum">
              <a:rPr lang="ru-RU"/>
              <a:pPr/>
              <a:t>‹#›</a:t>
            </a:fld>
            <a:endParaRPr lang="ru-RU"/>
          </a:p>
        </p:txBody>
      </p:sp>
    </p:spTree>
    <p:extLst>
      <p:ext uri="{BB962C8B-B14F-4D97-AF65-F5344CB8AC3E}">
        <p14:creationId xmlns="" xmlns:p14="http://schemas.microsoft.com/office/powerpoint/2010/main" val="31667004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vi-VN" smtClean="0"/>
              <a:t>Bấm &amp; sửa kiểu tiêu đề</a:t>
            </a:r>
            <a:endParaRPr lang="en-US"/>
          </a:p>
        </p:txBody>
      </p:sp>
      <p:sp>
        <p:nvSpPr>
          <p:cNvPr id="3" name="Chỗ dành sẵn cho Văn bản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p>
        </p:txBody>
      </p:sp>
      <p:sp>
        <p:nvSpPr>
          <p:cNvPr id="4" name="Chỗ dành sẵn cho Nội dung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5" name="Chỗ dành sẵn cho Văn bản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p>
        </p:txBody>
      </p:sp>
      <p:sp>
        <p:nvSpPr>
          <p:cNvPr id="6" name="Chỗ dành sẵn cho Nội dung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7" name="Chỗ dành sẵn cho Ngày tháng 6"/>
          <p:cNvSpPr>
            <a:spLocks noGrp="1"/>
          </p:cNvSpPr>
          <p:nvPr>
            <p:ph type="dt" sz="half" idx="10"/>
          </p:nvPr>
        </p:nvSpPr>
        <p:spPr/>
        <p:txBody>
          <a:bodyPr/>
          <a:lstStyle>
            <a:lvl1pPr>
              <a:defRPr/>
            </a:lvl1pPr>
          </a:lstStyle>
          <a:p>
            <a:endParaRPr lang="ru-RU"/>
          </a:p>
        </p:txBody>
      </p:sp>
      <p:sp>
        <p:nvSpPr>
          <p:cNvPr id="8" name="Chỗ dành sẵn cho Chân trang 7"/>
          <p:cNvSpPr>
            <a:spLocks noGrp="1"/>
          </p:cNvSpPr>
          <p:nvPr>
            <p:ph type="ftr" sz="quarter" idx="11"/>
          </p:nvPr>
        </p:nvSpPr>
        <p:spPr/>
        <p:txBody>
          <a:bodyPr/>
          <a:lstStyle>
            <a:lvl1pPr>
              <a:defRPr/>
            </a:lvl1pPr>
          </a:lstStyle>
          <a:p>
            <a:endParaRPr lang="ru-RU"/>
          </a:p>
        </p:txBody>
      </p:sp>
      <p:sp>
        <p:nvSpPr>
          <p:cNvPr id="9" name="Chỗ dành sẵn cho Số hiệu Bản chiếu 8"/>
          <p:cNvSpPr>
            <a:spLocks noGrp="1"/>
          </p:cNvSpPr>
          <p:nvPr>
            <p:ph type="sldNum" sz="quarter" idx="12"/>
          </p:nvPr>
        </p:nvSpPr>
        <p:spPr/>
        <p:txBody>
          <a:bodyPr/>
          <a:lstStyle>
            <a:lvl1pPr>
              <a:defRPr/>
            </a:lvl1pPr>
          </a:lstStyle>
          <a:p>
            <a:fld id="{1181C460-7901-4F6E-AA7D-564DD1A11966}" type="slidenum">
              <a:rPr lang="ru-RU"/>
              <a:pPr/>
              <a:t>‹#›</a:t>
            </a:fld>
            <a:endParaRPr lang="ru-RU"/>
          </a:p>
        </p:txBody>
      </p:sp>
    </p:spTree>
    <p:extLst>
      <p:ext uri="{BB962C8B-B14F-4D97-AF65-F5344CB8AC3E}">
        <p14:creationId xmlns="" xmlns:p14="http://schemas.microsoft.com/office/powerpoint/2010/main" val="15979298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Chỗ dành sẵn cho Ngày tháng 2"/>
          <p:cNvSpPr>
            <a:spLocks noGrp="1"/>
          </p:cNvSpPr>
          <p:nvPr>
            <p:ph type="dt" sz="half" idx="10"/>
          </p:nvPr>
        </p:nvSpPr>
        <p:spPr/>
        <p:txBody>
          <a:bodyPr/>
          <a:lstStyle>
            <a:lvl1pPr>
              <a:defRPr/>
            </a:lvl1pPr>
          </a:lstStyle>
          <a:p>
            <a:endParaRPr lang="ru-RU"/>
          </a:p>
        </p:txBody>
      </p:sp>
      <p:sp>
        <p:nvSpPr>
          <p:cNvPr id="4" name="Chỗ dành sẵn cho Chân trang 3"/>
          <p:cNvSpPr>
            <a:spLocks noGrp="1"/>
          </p:cNvSpPr>
          <p:nvPr>
            <p:ph type="ftr" sz="quarter" idx="11"/>
          </p:nvPr>
        </p:nvSpPr>
        <p:spPr/>
        <p:txBody>
          <a:bodyPr/>
          <a:lstStyle>
            <a:lvl1pPr>
              <a:defRPr/>
            </a:lvl1pPr>
          </a:lstStyle>
          <a:p>
            <a:endParaRPr lang="ru-RU"/>
          </a:p>
        </p:txBody>
      </p:sp>
      <p:sp>
        <p:nvSpPr>
          <p:cNvPr id="5" name="Chỗ dành sẵn cho Số hiệu Bản chiếu 4"/>
          <p:cNvSpPr>
            <a:spLocks noGrp="1"/>
          </p:cNvSpPr>
          <p:nvPr>
            <p:ph type="sldNum" sz="quarter" idx="12"/>
          </p:nvPr>
        </p:nvSpPr>
        <p:spPr/>
        <p:txBody>
          <a:bodyPr/>
          <a:lstStyle>
            <a:lvl1pPr>
              <a:defRPr/>
            </a:lvl1pPr>
          </a:lstStyle>
          <a:p>
            <a:fld id="{0BA7A89D-AF87-47E0-A3B8-CDC22D4013A8}" type="slidenum">
              <a:rPr lang="ru-RU"/>
              <a:pPr/>
              <a:t>‹#›</a:t>
            </a:fld>
            <a:endParaRPr lang="ru-RU"/>
          </a:p>
        </p:txBody>
      </p:sp>
    </p:spTree>
    <p:extLst>
      <p:ext uri="{BB962C8B-B14F-4D97-AF65-F5344CB8AC3E}">
        <p14:creationId xmlns="" xmlns:p14="http://schemas.microsoft.com/office/powerpoint/2010/main" val="11386403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Chỗ dành sẵn cho Ngày tháng 1"/>
          <p:cNvSpPr>
            <a:spLocks noGrp="1"/>
          </p:cNvSpPr>
          <p:nvPr>
            <p:ph type="dt" sz="half" idx="10"/>
          </p:nvPr>
        </p:nvSpPr>
        <p:spPr/>
        <p:txBody>
          <a:bodyPr/>
          <a:lstStyle>
            <a:lvl1pPr>
              <a:defRPr/>
            </a:lvl1pPr>
          </a:lstStyle>
          <a:p>
            <a:endParaRPr lang="ru-RU"/>
          </a:p>
        </p:txBody>
      </p:sp>
      <p:sp>
        <p:nvSpPr>
          <p:cNvPr id="3" name="Chỗ dành sẵn cho Chân trang 2"/>
          <p:cNvSpPr>
            <a:spLocks noGrp="1"/>
          </p:cNvSpPr>
          <p:nvPr>
            <p:ph type="ftr" sz="quarter" idx="11"/>
          </p:nvPr>
        </p:nvSpPr>
        <p:spPr/>
        <p:txBody>
          <a:bodyPr/>
          <a:lstStyle>
            <a:lvl1pPr>
              <a:defRPr/>
            </a:lvl1pPr>
          </a:lstStyle>
          <a:p>
            <a:endParaRPr lang="ru-RU"/>
          </a:p>
        </p:txBody>
      </p:sp>
      <p:sp>
        <p:nvSpPr>
          <p:cNvPr id="4" name="Chỗ dành sẵn cho Số hiệu Bản chiếu 3"/>
          <p:cNvSpPr>
            <a:spLocks noGrp="1"/>
          </p:cNvSpPr>
          <p:nvPr>
            <p:ph type="sldNum" sz="quarter" idx="12"/>
          </p:nvPr>
        </p:nvSpPr>
        <p:spPr/>
        <p:txBody>
          <a:bodyPr/>
          <a:lstStyle>
            <a:lvl1pPr>
              <a:defRPr/>
            </a:lvl1pPr>
          </a:lstStyle>
          <a:p>
            <a:fld id="{DC7D820D-5EEC-4D96-9A09-E8D7CCB5151A}" type="slidenum">
              <a:rPr lang="ru-RU"/>
              <a:pPr/>
              <a:t>‹#›</a:t>
            </a:fld>
            <a:endParaRPr lang="ru-RU"/>
          </a:p>
        </p:txBody>
      </p:sp>
    </p:spTree>
    <p:extLst>
      <p:ext uri="{BB962C8B-B14F-4D97-AF65-F5344CB8AC3E}">
        <p14:creationId xmlns="" xmlns:p14="http://schemas.microsoft.com/office/powerpoint/2010/main" val="38962823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3050"/>
            <a:ext cx="3008313" cy="1162050"/>
          </a:xfrm>
        </p:spPr>
        <p:txBody>
          <a:bodyPr anchor="b"/>
          <a:lstStyle>
            <a:lvl1pPr algn="l">
              <a:defRPr sz="2000" b="1"/>
            </a:lvl1pPr>
          </a:lstStyle>
          <a:p>
            <a:r>
              <a:rPr lang="vi-VN" smtClean="0"/>
              <a:t>Bấm &amp; sửa kiểu tiêu đề</a:t>
            </a:r>
            <a:endParaRPr lang="en-US"/>
          </a:p>
        </p:txBody>
      </p:sp>
      <p:sp>
        <p:nvSpPr>
          <p:cNvPr id="3" name="Chỗ dành sẵn cho Nội dung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Chỗ dành sẵn cho Văn bản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p>
        </p:txBody>
      </p:sp>
      <p:sp>
        <p:nvSpPr>
          <p:cNvPr id="5" name="Chỗ dành sẵn cho Ngày tháng 4"/>
          <p:cNvSpPr>
            <a:spLocks noGrp="1"/>
          </p:cNvSpPr>
          <p:nvPr>
            <p:ph type="dt" sz="half" idx="10"/>
          </p:nvPr>
        </p:nvSpPr>
        <p:spPr/>
        <p:txBody>
          <a:bodyPr/>
          <a:lstStyle>
            <a:lvl1pPr>
              <a:defRPr/>
            </a:lvl1pPr>
          </a:lstStyle>
          <a:p>
            <a:endParaRPr lang="ru-RU"/>
          </a:p>
        </p:txBody>
      </p:sp>
      <p:sp>
        <p:nvSpPr>
          <p:cNvPr id="6" name="Chỗ dành sẵn cho Chân trang 5"/>
          <p:cNvSpPr>
            <a:spLocks noGrp="1"/>
          </p:cNvSpPr>
          <p:nvPr>
            <p:ph type="ftr" sz="quarter" idx="11"/>
          </p:nvPr>
        </p:nvSpPr>
        <p:spPr/>
        <p:txBody>
          <a:bodyPr/>
          <a:lstStyle>
            <a:lvl1pPr>
              <a:defRPr/>
            </a:lvl1pPr>
          </a:lstStyle>
          <a:p>
            <a:endParaRPr lang="ru-RU"/>
          </a:p>
        </p:txBody>
      </p:sp>
      <p:sp>
        <p:nvSpPr>
          <p:cNvPr id="7" name="Chỗ dành sẵn cho Số hiệu Bản chiếu 6"/>
          <p:cNvSpPr>
            <a:spLocks noGrp="1"/>
          </p:cNvSpPr>
          <p:nvPr>
            <p:ph type="sldNum" sz="quarter" idx="12"/>
          </p:nvPr>
        </p:nvSpPr>
        <p:spPr/>
        <p:txBody>
          <a:bodyPr/>
          <a:lstStyle>
            <a:lvl1pPr>
              <a:defRPr/>
            </a:lvl1pPr>
          </a:lstStyle>
          <a:p>
            <a:fld id="{E7616D9A-7C1C-4E7D-946A-A1CED3B2A8C4}" type="slidenum">
              <a:rPr lang="ru-RU"/>
              <a:pPr/>
              <a:t>‹#›</a:t>
            </a:fld>
            <a:endParaRPr lang="ru-RU"/>
          </a:p>
        </p:txBody>
      </p:sp>
    </p:spTree>
    <p:extLst>
      <p:ext uri="{BB962C8B-B14F-4D97-AF65-F5344CB8AC3E}">
        <p14:creationId xmlns="" xmlns:p14="http://schemas.microsoft.com/office/powerpoint/2010/main" val="215659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Chỗ dành sẵn cho Nội dung 2"/>
          <p:cNvSpPr>
            <a:spLocks noGrp="1"/>
          </p:cNvSpPr>
          <p:nvPr>
            <p:ph idx="1"/>
          </p:nvPr>
        </p:nvSpPr>
        <p:spPr/>
        <p:txBody>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Tree>
    <p:extLst>
      <p:ext uri="{BB962C8B-B14F-4D97-AF65-F5344CB8AC3E}">
        <p14:creationId xmlns="" xmlns:p14="http://schemas.microsoft.com/office/powerpoint/2010/main" val="27663196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1792288" y="4800600"/>
            <a:ext cx="5486400" cy="566738"/>
          </a:xfrm>
        </p:spPr>
        <p:txBody>
          <a:bodyPr anchor="b"/>
          <a:lstStyle>
            <a:lvl1pPr algn="l">
              <a:defRPr sz="2000" b="1"/>
            </a:lvl1pPr>
          </a:lstStyle>
          <a:p>
            <a:r>
              <a:rPr lang="vi-VN" smtClean="0"/>
              <a:t>Bấm &amp; sửa kiểu tiêu đề</a:t>
            </a:r>
            <a:endParaRPr lang="en-US"/>
          </a:p>
        </p:txBody>
      </p:sp>
      <p:sp>
        <p:nvSpPr>
          <p:cNvPr id="3" name="Chỗ dành sẵn cho Hình ảnh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Chỗ dành sẵn cho Văn bản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p>
        </p:txBody>
      </p:sp>
      <p:sp>
        <p:nvSpPr>
          <p:cNvPr id="5" name="Chỗ dành sẵn cho Ngày tháng 4"/>
          <p:cNvSpPr>
            <a:spLocks noGrp="1"/>
          </p:cNvSpPr>
          <p:nvPr>
            <p:ph type="dt" sz="half" idx="10"/>
          </p:nvPr>
        </p:nvSpPr>
        <p:spPr/>
        <p:txBody>
          <a:bodyPr/>
          <a:lstStyle>
            <a:lvl1pPr>
              <a:defRPr/>
            </a:lvl1pPr>
          </a:lstStyle>
          <a:p>
            <a:endParaRPr lang="ru-RU"/>
          </a:p>
        </p:txBody>
      </p:sp>
      <p:sp>
        <p:nvSpPr>
          <p:cNvPr id="6" name="Chỗ dành sẵn cho Chân trang 5"/>
          <p:cNvSpPr>
            <a:spLocks noGrp="1"/>
          </p:cNvSpPr>
          <p:nvPr>
            <p:ph type="ftr" sz="quarter" idx="11"/>
          </p:nvPr>
        </p:nvSpPr>
        <p:spPr/>
        <p:txBody>
          <a:bodyPr/>
          <a:lstStyle>
            <a:lvl1pPr>
              <a:defRPr/>
            </a:lvl1pPr>
          </a:lstStyle>
          <a:p>
            <a:endParaRPr lang="ru-RU"/>
          </a:p>
        </p:txBody>
      </p:sp>
      <p:sp>
        <p:nvSpPr>
          <p:cNvPr id="7" name="Chỗ dành sẵn cho Số hiệu Bản chiếu 6"/>
          <p:cNvSpPr>
            <a:spLocks noGrp="1"/>
          </p:cNvSpPr>
          <p:nvPr>
            <p:ph type="sldNum" sz="quarter" idx="12"/>
          </p:nvPr>
        </p:nvSpPr>
        <p:spPr/>
        <p:txBody>
          <a:bodyPr/>
          <a:lstStyle>
            <a:lvl1pPr>
              <a:defRPr/>
            </a:lvl1pPr>
          </a:lstStyle>
          <a:p>
            <a:fld id="{9B9DC861-6D71-493A-AF46-61BDE5A6A1E2}" type="slidenum">
              <a:rPr lang="ru-RU"/>
              <a:pPr/>
              <a:t>‹#›</a:t>
            </a:fld>
            <a:endParaRPr lang="ru-RU"/>
          </a:p>
        </p:txBody>
      </p:sp>
    </p:spTree>
    <p:extLst>
      <p:ext uri="{BB962C8B-B14F-4D97-AF65-F5344CB8AC3E}">
        <p14:creationId xmlns="" xmlns:p14="http://schemas.microsoft.com/office/powerpoint/2010/main" val="32512136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Chỗ dành sẵn cho Văn bản Dọc 2"/>
          <p:cNvSpPr>
            <a:spLocks noGrp="1"/>
          </p:cNvSpPr>
          <p:nvPr>
            <p:ph type="body" orient="vert" idx="1"/>
          </p:nvPr>
        </p:nvSpPr>
        <p:spPr/>
        <p:txBody>
          <a:bodyPr vert="eaVert"/>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Chỗ dành sẵn cho Ngày tháng 3"/>
          <p:cNvSpPr>
            <a:spLocks noGrp="1"/>
          </p:cNvSpPr>
          <p:nvPr>
            <p:ph type="dt" sz="half" idx="10"/>
          </p:nvPr>
        </p:nvSpPr>
        <p:spPr/>
        <p:txBody>
          <a:bodyPr/>
          <a:lstStyle>
            <a:lvl1pPr>
              <a:defRPr/>
            </a:lvl1pPr>
          </a:lstStyle>
          <a:p>
            <a:endParaRPr lang="ru-RU"/>
          </a:p>
        </p:txBody>
      </p:sp>
      <p:sp>
        <p:nvSpPr>
          <p:cNvPr id="5" name="Chỗ dành sẵn cho Chân trang 4"/>
          <p:cNvSpPr>
            <a:spLocks noGrp="1"/>
          </p:cNvSpPr>
          <p:nvPr>
            <p:ph type="ftr" sz="quarter" idx="11"/>
          </p:nvPr>
        </p:nvSpPr>
        <p:spPr/>
        <p:txBody>
          <a:bodyPr/>
          <a:lstStyle>
            <a:lvl1pPr>
              <a:defRPr/>
            </a:lvl1pPr>
          </a:lstStyle>
          <a:p>
            <a:endParaRPr lang="ru-RU"/>
          </a:p>
        </p:txBody>
      </p:sp>
      <p:sp>
        <p:nvSpPr>
          <p:cNvPr id="6" name="Chỗ dành sẵn cho Số hiệu Bản chiếu 5"/>
          <p:cNvSpPr>
            <a:spLocks noGrp="1"/>
          </p:cNvSpPr>
          <p:nvPr>
            <p:ph type="sldNum" sz="quarter" idx="12"/>
          </p:nvPr>
        </p:nvSpPr>
        <p:spPr/>
        <p:txBody>
          <a:bodyPr/>
          <a:lstStyle>
            <a:lvl1pPr>
              <a:defRPr/>
            </a:lvl1pPr>
          </a:lstStyle>
          <a:p>
            <a:fld id="{B890B680-9D64-445D-BE7A-83FBB2237EE6}" type="slidenum">
              <a:rPr lang="ru-RU"/>
              <a:pPr/>
              <a:t>‹#›</a:t>
            </a:fld>
            <a:endParaRPr lang="ru-RU"/>
          </a:p>
        </p:txBody>
      </p:sp>
    </p:spTree>
    <p:extLst>
      <p:ext uri="{BB962C8B-B14F-4D97-AF65-F5344CB8AC3E}">
        <p14:creationId xmlns="" xmlns:p14="http://schemas.microsoft.com/office/powerpoint/2010/main" val="18258352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6629400" y="274638"/>
            <a:ext cx="2057400" cy="5851525"/>
          </a:xfrm>
        </p:spPr>
        <p:txBody>
          <a:bodyPr vert="eaVert"/>
          <a:lstStyle/>
          <a:p>
            <a:r>
              <a:rPr lang="vi-VN" smtClean="0"/>
              <a:t>Bấm &amp; sửa kiểu tiêu đề</a:t>
            </a:r>
            <a:endParaRPr lang="en-US"/>
          </a:p>
        </p:txBody>
      </p:sp>
      <p:sp>
        <p:nvSpPr>
          <p:cNvPr id="3" name="Chỗ dành sẵn cho Văn bản Dọc 2"/>
          <p:cNvSpPr>
            <a:spLocks noGrp="1"/>
          </p:cNvSpPr>
          <p:nvPr>
            <p:ph type="body" orient="vert" idx="1"/>
          </p:nvPr>
        </p:nvSpPr>
        <p:spPr>
          <a:xfrm>
            <a:off x="457200" y="274638"/>
            <a:ext cx="6019800" cy="5851525"/>
          </a:xfrm>
        </p:spPr>
        <p:txBody>
          <a:bodyPr vert="eaVert"/>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Chỗ dành sẵn cho Ngày tháng 3"/>
          <p:cNvSpPr>
            <a:spLocks noGrp="1"/>
          </p:cNvSpPr>
          <p:nvPr>
            <p:ph type="dt" sz="half" idx="10"/>
          </p:nvPr>
        </p:nvSpPr>
        <p:spPr/>
        <p:txBody>
          <a:bodyPr/>
          <a:lstStyle>
            <a:lvl1pPr>
              <a:defRPr/>
            </a:lvl1pPr>
          </a:lstStyle>
          <a:p>
            <a:endParaRPr lang="ru-RU"/>
          </a:p>
        </p:txBody>
      </p:sp>
      <p:sp>
        <p:nvSpPr>
          <p:cNvPr id="5" name="Chỗ dành sẵn cho Chân trang 4"/>
          <p:cNvSpPr>
            <a:spLocks noGrp="1"/>
          </p:cNvSpPr>
          <p:nvPr>
            <p:ph type="ftr" sz="quarter" idx="11"/>
          </p:nvPr>
        </p:nvSpPr>
        <p:spPr/>
        <p:txBody>
          <a:bodyPr/>
          <a:lstStyle>
            <a:lvl1pPr>
              <a:defRPr/>
            </a:lvl1pPr>
          </a:lstStyle>
          <a:p>
            <a:endParaRPr lang="ru-RU"/>
          </a:p>
        </p:txBody>
      </p:sp>
      <p:sp>
        <p:nvSpPr>
          <p:cNvPr id="6" name="Chỗ dành sẵn cho Số hiệu Bản chiếu 5"/>
          <p:cNvSpPr>
            <a:spLocks noGrp="1"/>
          </p:cNvSpPr>
          <p:nvPr>
            <p:ph type="sldNum" sz="quarter" idx="12"/>
          </p:nvPr>
        </p:nvSpPr>
        <p:spPr/>
        <p:txBody>
          <a:bodyPr/>
          <a:lstStyle>
            <a:lvl1pPr>
              <a:defRPr/>
            </a:lvl1pPr>
          </a:lstStyle>
          <a:p>
            <a:fld id="{84E7EC85-4C68-4A44-A0D3-1DD1307CF052}" type="slidenum">
              <a:rPr lang="ru-RU"/>
              <a:pPr/>
              <a:t>‹#›</a:t>
            </a:fld>
            <a:endParaRPr lang="ru-RU"/>
          </a:p>
        </p:txBody>
      </p:sp>
    </p:spTree>
    <p:extLst>
      <p:ext uri="{BB962C8B-B14F-4D97-AF65-F5344CB8AC3E}">
        <p14:creationId xmlns="" xmlns:p14="http://schemas.microsoft.com/office/powerpoint/2010/main" val="2407522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722313" y="4406900"/>
            <a:ext cx="7772400" cy="1362075"/>
          </a:xfrm>
        </p:spPr>
        <p:txBody>
          <a:bodyPr anchor="t"/>
          <a:lstStyle>
            <a:lvl1pPr algn="l">
              <a:defRPr sz="4000" b="1" cap="all"/>
            </a:lvl1pPr>
          </a:lstStyle>
          <a:p>
            <a:r>
              <a:rPr lang="vi-VN" smtClean="0"/>
              <a:t>Bấm &amp; sửa kiểu tiêu đề</a:t>
            </a:r>
            <a:endParaRPr lang="en-US"/>
          </a:p>
        </p:txBody>
      </p:sp>
      <p:sp>
        <p:nvSpPr>
          <p:cNvPr id="3" name="Chỗ dành sẵn cho Văn bản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vi-VN" smtClean="0"/>
              <a:t>Bấm &amp; sửa kiểu tiêu đề</a:t>
            </a:r>
          </a:p>
        </p:txBody>
      </p:sp>
    </p:spTree>
    <p:extLst>
      <p:ext uri="{BB962C8B-B14F-4D97-AF65-F5344CB8AC3E}">
        <p14:creationId xmlns="" xmlns:p14="http://schemas.microsoft.com/office/powerpoint/2010/main" val="3802366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Chỗ dành sẵn cho Nội dung 2"/>
          <p:cNvSpPr>
            <a:spLocks noGrp="1"/>
          </p:cNvSpPr>
          <p:nvPr>
            <p:ph sz="half" idx="1"/>
          </p:nvPr>
        </p:nvSpPr>
        <p:spPr>
          <a:xfrm>
            <a:off x="539750" y="1844675"/>
            <a:ext cx="3632200" cy="4895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Chỗ dành sẵn cho Nội dung 3"/>
          <p:cNvSpPr>
            <a:spLocks noGrp="1"/>
          </p:cNvSpPr>
          <p:nvPr>
            <p:ph sz="half" idx="2"/>
          </p:nvPr>
        </p:nvSpPr>
        <p:spPr>
          <a:xfrm>
            <a:off x="4324350" y="1844675"/>
            <a:ext cx="3632200" cy="4895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Tree>
    <p:extLst>
      <p:ext uri="{BB962C8B-B14F-4D97-AF65-F5344CB8AC3E}">
        <p14:creationId xmlns="" xmlns:p14="http://schemas.microsoft.com/office/powerpoint/2010/main" val="126200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4638"/>
            <a:ext cx="8229600" cy="1143000"/>
          </a:xfrm>
        </p:spPr>
        <p:txBody>
          <a:bodyPr/>
          <a:lstStyle>
            <a:lvl1pPr>
              <a:defRPr/>
            </a:lvl1pPr>
          </a:lstStyle>
          <a:p>
            <a:r>
              <a:rPr lang="vi-VN" smtClean="0"/>
              <a:t>Bấm &amp; sửa kiểu tiêu đề</a:t>
            </a:r>
            <a:endParaRPr lang="en-US"/>
          </a:p>
        </p:txBody>
      </p:sp>
      <p:sp>
        <p:nvSpPr>
          <p:cNvPr id="3" name="Chỗ dành sẵn cho Văn bản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p>
        </p:txBody>
      </p:sp>
      <p:sp>
        <p:nvSpPr>
          <p:cNvPr id="4" name="Chỗ dành sẵn cho Nội dung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5" name="Chỗ dành sẵn cho Văn bản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p>
        </p:txBody>
      </p:sp>
      <p:sp>
        <p:nvSpPr>
          <p:cNvPr id="6" name="Chỗ dành sẵn cho Nội dung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Tree>
    <p:extLst>
      <p:ext uri="{BB962C8B-B14F-4D97-AF65-F5344CB8AC3E}">
        <p14:creationId xmlns="" xmlns:p14="http://schemas.microsoft.com/office/powerpoint/2010/main" val="154667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Tree>
    <p:extLst>
      <p:ext uri="{BB962C8B-B14F-4D97-AF65-F5344CB8AC3E}">
        <p14:creationId xmlns="" xmlns:p14="http://schemas.microsoft.com/office/powerpoint/2010/main" val="1333889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04429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3050"/>
            <a:ext cx="3008313" cy="1162050"/>
          </a:xfrm>
        </p:spPr>
        <p:txBody>
          <a:bodyPr anchor="b"/>
          <a:lstStyle>
            <a:lvl1pPr algn="l">
              <a:defRPr sz="2000" b="1"/>
            </a:lvl1pPr>
          </a:lstStyle>
          <a:p>
            <a:r>
              <a:rPr lang="vi-VN" smtClean="0"/>
              <a:t>Bấm &amp; sửa kiểu tiêu đề</a:t>
            </a:r>
            <a:endParaRPr lang="en-US"/>
          </a:p>
        </p:txBody>
      </p:sp>
      <p:sp>
        <p:nvSpPr>
          <p:cNvPr id="3" name="Chỗ dành sẵn cho Nội dung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Chỗ dành sẵn cho Văn bản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p>
        </p:txBody>
      </p:sp>
    </p:spTree>
    <p:extLst>
      <p:ext uri="{BB962C8B-B14F-4D97-AF65-F5344CB8AC3E}">
        <p14:creationId xmlns="" xmlns:p14="http://schemas.microsoft.com/office/powerpoint/2010/main" val="3937813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1792288" y="4800600"/>
            <a:ext cx="5486400" cy="566738"/>
          </a:xfrm>
        </p:spPr>
        <p:txBody>
          <a:bodyPr anchor="b"/>
          <a:lstStyle>
            <a:lvl1pPr algn="l">
              <a:defRPr sz="2000" b="1"/>
            </a:lvl1pPr>
          </a:lstStyle>
          <a:p>
            <a:r>
              <a:rPr lang="vi-VN" smtClean="0"/>
              <a:t>Bấm &amp; sửa kiểu tiêu đề</a:t>
            </a:r>
            <a:endParaRPr lang="en-US"/>
          </a:p>
        </p:txBody>
      </p:sp>
      <p:sp>
        <p:nvSpPr>
          <p:cNvPr id="3" name="Chỗ dành sẵn cho Hình ảnh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vi-VN" smtClean="0"/>
              <a:t>Bấm biểu tượng để thêm hình ảnh</a:t>
            </a:r>
            <a:endParaRPr lang="en-US"/>
          </a:p>
        </p:txBody>
      </p:sp>
      <p:sp>
        <p:nvSpPr>
          <p:cNvPr id="4" name="Chỗ dành sẵn cho Văn bản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p>
        </p:txBody>
      </p:sp>
    </p:spTree>
    <p:extLst>
      <p:ext uri="{BB962C8B-B14F-4D97-AF65-F5344CB8AC3E}">
        <p14:creationId xmlns="" xmlns:p14="http://schemas.microsoft.com/office/powerpoint/2010/main" val="469364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268413"/>
            <a:ext cx="7416800" cy="508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1796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vi-VN" smtClean="0"/>
              <a:t>Bấm &amp; sửa kiểu tiêu đề</a:t>
            </a:r>
            <a:endParaRPr lang="ru-RU" smtClean="0"/>
          </a:p>
        </p:txBody>
      </p:sp>
      <p:sp>
        <p:nvSpPr>
          <p:cNvPr id="1027" name="Rectangle 3"/>
          <p:cNvSpPr>
            <a:spLocks noGrp="1" noChangeArrowheads="1"/>
          </p:cNvSpPr>
          <p:nvPr>
            <p:ph type="body" idx="1"/>
          </p:nvPr>
        </p:nvSpPr>
        <p:spPr bwMode="auto">
          <a:xfrm>
            <a:off x="539750" y="1844675"/>
            <a:ext cx="7416800" cy="48958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ru-RU" smtClean="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r" rtl="0" eaLnBrk="1" fontAlgn="base" hangingPunct="1">
        <a:spcBef>
          <a:spcPct val="0"/>
        </a:spcBef>
        <a:spcAft>
          <a:spcPct val="0"/>
        </a:spcAft>
        <a:defRPr sz="3600" b="1">
          <a:solidFill>
            <a:schemeClr val="bg1"/>
          </a:solidFill>
          <a:latin typeface="+mj-lt"/>
          <a:ea typeface="+mj-ea"/>
          <a:cs typeface="+mj-cs"/>
        </a:defRPr>
      </a:lvl1pPr>
      <a:lvl2pPr algn="r" rtl="0" eaLnBrk="1" fontAlgn="base" hangingPunct="1">
        <a:spcBef>
          <a:spcPct val="0"/>
        </a:spcBef>
        <a:spcAft>
          <a:spcPct val="0"/>
        </a:spcAft>
        <a:defRPr sz="3600" b="1">
          <a:solidFill>
            <a:schemeClr val="bg1"/>
          </a:solidFill>
          <a:latin typeface="Bell Gothic Std Black" pitchFamily="34" charset="0"/>
        </a:defRPr>
      </a:lvl2pPr>
      <a:lvl3pPr algn="r" rtl="0" eaLnBrk="1" fontAlgn="base" hangingPunct="1">
        <a:spcBef>
          <a:spcPct val="0"/>
        </a:spcBef>
        <a:spcAft>
          <a:spcPct val="0"/>
        </a:spcAft>
        <a:defRPr sz="3600" b="1">
          <a:solidFill>
            <a:schemeClr val="bg1"/>
          </a:solidFill>
          <a:latin typeface="Bell Gothic Std Black" pitchFamily="34" charset="0"/>
        </a:defRPr>
      </a:lvl3pPr>
      <a:lvl4pPr algn="r" rtl="0" eaLnBrk="1" fontAlgn="base" hangingPunct="1">
        <a:spcBef>
          <a:spcPct val="0"/>
        </a:spcBef>
        <a:spcAft>
          <a:spcPct val="0"/>
        </a:spcAft>
        <a:defRPr sz="3600" b="1">
          <a:solidFill>
            <a:schemeClr val="bg1"/>
          </a:solidFill>
          <a:latin typeface="Bell Gothic Std Black" pitchFamily="34" charset="0"/>
        </a:defRPr>
      </a:lvl4pPr>
      <a:lvl5pPr algn="r" rtl="0" eaLnBrk="1" fontAlgn="base" hangingPunct="1">
        <a:spcBef>
          <a:spcPct val="0"/>
        </a:spcBef>
        <a:spcAft>
          <a:spcPct val="0"/>
        </a:spcAft>
        <a:defRPr sz="3600" b="1">
          <a:solidFill>
            <a:schemeClr val="bg1"/>
          </a:solidFill>
          <a:latin typeface="Bell Gothic Std Black" pitchFamily="34" charset="0"/>
        </a:defRPr>
      </a:lvl5pPr>
      <a:lvl6pPr marL="457200" algn="r" rtl="0" eaLnBrk="1" fontAlgn="base" hangingPunct="1">
        <a:spcBef>
          <a:spcPct val="0"/>
        </a:spcBef>
        <a:spcAft>
          <a:spcPct val="0"/>
        </a:spcAft>
        <a:defRPr sz="3600" b="1">
          <a:solidFill>
            <a:schemeClr val="bg1"/>
          </a:solidFill>
          <a:latin typeface="Bell Gothic Std Black" pitchFamily="34" charset="0"/>
        </a:defRPr>
      </a:lvl6pPr>
      <a:lvl7pPr marL="914400" algn="r" rtl="0" eaLnBrk="1" fontAlgn="base" hangingPunct="1">
        <a:spcBef>
          <a:spcPct val="0"/>
        </a:spcBef>
        <a:spcAft>
          <a:spcPct val="0"/>
        </a:spcAft>
        <a:defRPr sz="3600" b="1">
          <a:solidFill>
            <a:schemeClr val="bg1"/>
          </a:solidFill>
          <a:latin typeface="Bell Gothic Std Black" pitchFamily="34" charset="0"/>
        </a:defRPr>
      </a:lvl7pPr>
      <a:lvl8pPr marL="1371600" algn="r" rtl="0" eaLnBrk="1" fontAlgn="base" hangingPunct="1">
        <a:spcBef>
          <a:spcPct val="0"/>
        </a:spcBef>
        <a:spcAft>
          <a:spcPct val="0"/>
        </a:spcAft>
        <a:defRPr sz="3600" b="1">
          <a:solidFill>
            <a:schemeClr val="bg1"/>
          </a:solidFill>
          <a:latin typeface="Bell Gothic Std Black" pitchFamily="34" charset="0"/>
        </a:defRPr>
      </a:lvl8pPr>
      <a:lvl9pPr marL="1828800" algn="r" rtl="0" eaLnBrk="1" fontAlgn="base" hangingPunct="1">
        <a:spcBef>
          <a:spcPct val="0"/>
        </a:spcBef>
        <a:spcAft>
          <a:spcPct val="0"/>
        </a:spcAft>
        <a:defRPr sz="3600" b="1">
          <a:solidFill>
            <a:schemeClr val="bg1"/>
          </a:solidFill>
          <a:latin typeface="Bell Gothic Std Black" pitchFamily="34" charset="0"/>
        </a:defRPr>
      </a:lvl9pPr>
    </p:titleStyle>
    <p:bodyStyle>
      <a:lvl1pPr marL="342900" indent="-342900" algn="l" rtl="0" eaLnBrk="1" fontAlgn="base" hangingPunct="1">
        <a:spcBef>
          <a:spcPct val="20000"/>
        </a:spcBef>
        <a:spcAft>
          <a:spcPct val="0"/>
        </a:spcAft>
        <a:buChar char="•"/>
        <a:defRPr sz="28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400" b="1">
          <a:solidFill>
            <a:schemeClr val="bg1"/>
          </a:solidFill>
          <a:latin typeface="+mn-lt"/>
        </a:defRPr>
      </a:lvl2pPr>
      <a:lvl3pPr marL="1143000" indent="-228600" algn="l" rtl="0" eaLnBrk="1" fontAlgn="base" hangingPunct="1">
        <a:spcBef>
          <a:spcPct val="20000"/>
        </a:spcBef>
        <a:spcAft>
          <a:spcPct val="0"/>
        </a:spcAft>
        <a:buChar char="•"/>
        <a:defRPr sz="2400">
          <a:solidFill>
            <a:schemeClr val="bg1"/>
          </a:solidFill>
          <a:latin typeface="+mn-lt"/>
        </a:defRPr>
      </a:lvl3pPr>
      <a:lvl4pPr marL="1600200" indent="-228600" algn="l" rtl="0" eaLnBrk="1" fontAlgn="base" hangingPunct="1">
        <a:spcBef>
          <a:spcPct val="20000"/>
        </a:spcBef>
        <a:spcAft>
          <a:spcPct val="0"/>
        </a:spcAft>
        <a:buChar char="–"/>
        <a:defRPr sz="2000">
          <a:solidFill>
            <a:schemeClr val="bg1"/>
          </a:solidFill>
          <a:latin typeface="+mn-lt"/>
        </a:defRPr>
      </a:lvl4pPr>
      <a:lvl5pPr marL="2057400" indent="-228600" algn="l" rtl="0" eaLnBrk="1" fontAlgn="base" hangingPunct="1">
        <a:spcBef>
          <a:spcPct val="20000"/>
        </a:spcBef>
        <a:spcAft>
          <a:spcPct val="0"/>
        </a:spcAft>
        <a:buChar char="»"/>
        <a:defRPr sz="2000">
          <a:solidFill>
            <a:schemeClr val="bg1"/>
          </a:solidFill>
          <a:latin typeface="+mn-lt"/>
        </a:defRPr>
      </a:lvl5pPr>
      <a:lvl6pPr marL="2514600" indent="-228600" algn="l" rtl="0" eaLnBrk="1" fontAlgn="base" hangingPunct="1">
        <a:spcBef>
          <a:spcPct val="20000"/>
        </a:spcBef>
        <a:spcAft>
          <a:spcPct val="0"/>
        </a:spcAft>
        <a:buChar char="»"/>
        <a:defRPr sz="2000">
          <a:solidFill>
            <a:schemeClr val="bg1"/>
          </a:solidFill>
          <a:latin typeface="+mn-lt"/>
        </a:defRPr>
      </a:lvl6pPr>
      <a:lvl7pPr marL="2971800" indent="-228600" algn="l" rtl="0" eaLnBrk="1" fontAlgn="base" hangingPunct="1">
        <a:spcBef>
          <a:spcPct val="20000"/>
        </a:spcBef>
        <a:spcAft>
          <a:spcPct val="0"/>
        </a:spcAft>
        <a:buChar char="»"/>
        <a:defRPr sz="2000">
          <a:solidFill>
            <a:schemeClr val="bg1"/>
          </a:solidFill>
          <a:latin typeface="+mn-lt"/>
        </a:defRPr>
      </a:lvl7pPr>
      <a:lvl8pPr marL="3429000" indent="-228600" algn="l" rtl="0" eaLnBrk="1" fontAlgn="base" hangingPunct="1">
        <a:spcBef>
          <a:spcPct val="20000"/>
        </a:spcBef>
        <a:spcAft>
          <a:spcPct val="0"/>
        </a:spcAft>
        <a:buChar char="»"/>
        <a:defRPr sz="2000">
          <a:solidFill>
            <a:schemeClr val="bg1"/>
          </a:solidFill>
          <a:latin typeface="+mn-lt"/>
        </a:defRPr>
      </a:lvl8pPr>
      <a:lvl9pPr marL="3886200" indent="-228600" algn="l" rtl="0" eaLnBrk="1" fontAlgn="base" hangingPunct="1">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Click to edit Master title style</a:t>
            </a:r>
          </a:p>
        </p:txBody>
      </p:sp>
      <p:sp>
        <p:nvSpPr>
          <p:cNvPr id="191491"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p>
        </p:txBody>
      </p:sp>
      <p:sp>
        <p:nvSpPr>
          <p:cNvPr id="1914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vl1pPr>
          </a:lstStyle>
          <a:p>
            <a:endParaRPr lang="ru-RU"/>
          </a:p>
        </p:txBody>
      </p:sp>
      <p:sp>
        <p:nvSpPr>
          <p:cNvPr id="1914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vl1pPr>
          </a:lstStyle>
          <a:p>
            <a:endParaRPr lang="ru-RU"/>
          </a:p>
        </p:txBody>
      </p:sp>
      <p:sp>
        <p:nvSpPr>
          <p:cNvPr id="1914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lvl1pPr>
          </a:lstStyle>
          <a:p>
            <a:fld id="{64CBC70E-8BBC-4CDC-AD6D-6F669228AB29}"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Bell Gothic Std Black" pitchFamily="34" charset="0"/>
        </a:defRPr>
      </a:lvl2pPr>
      <a:lvl3pPr algn="ctr" rtl="0" fontAlgn="base">
        <a:spcBef>
          <a:spcPct val="0"/>
        </a:spcBef>
        <a:spcAft>
          <a:spcPct val="0"/>
        </a:spcAft>
        <a:defRPr sz="4400">
          <a:solidFill>
            <a:schemeClr val="tx2"/>
          </a:solidFill>
          <a:latin typeface="Bell Gothic Std Black" pitchFamily="34" charset="0"/>
        </a:defRPr>
      </a:lvl3pPr>
      <a:lvl4pPr algn="ctr" rtl="0" fontAlgn="base">
        <a:spcBef>
          <a:spcPct val="0"/>
        </a:spcBef>
        <a:spcAft>
          <a:spcPct val="0"/>
        </a:spcAft>
        <a:defRPr sz="4400">
          <a:solidFill>
            <a:schemeClr val="tx2"/>
          </a:solidFill>
          <a:latin typeface="Bell Gothic Std Black" pitchFamily="34" charset="0"/>
        </a:defRPr>
      </a:lvl4pPr>
      <a:lvl5pPr algn="ctr" rtl="0" fontAlgn="base">
        <a:spcBef>
          <a:spcPct val="0"/>
        </a:spcBef>
        <a:spcAft>
          <a:spcPct val="0"/>
        </a:spcAft>
        <a:defRPr sz="4400">
          <a:solidFill>
            <a:schemeClr val="tx2"/>
          </a:solidFill>
          <a:latin typeface="Bell Gothic Std Black" pitchFamily="34" charset="0"/>
        </a:defRPr>
      </a:lvl5pPr>
      <a:lvl6pPr marL="457200" algn="ctr" rtl="0" fontAlgn="base">
        <a:spcBef>
          <a:spcPct val="0"/>
        </a:spcBef>
        <a:spcAft>
          <a:spcPct val="0"/>
        </a:spcAft>
        <a:defRPr sz="4400">
          <a:solidFill>
            <a:schemeClr val="tx2"/>
          </a:solidFill>
          <a:latin typeface="Bell Gothic Std Black" pitchFamily="34" charset="0"/>
        </a:defRPr>
      </a:lvl6pPr>
      <a:lvl7pPr marL="914400" algn="ctr" rtl="0" fontAlgn="base">
        <a:spcBef>
          <a:spcPct val="0"/>
        </a:spcBef>
        <a:spcAft>
          <a:spcPct val="0"/>
        </a:spcAft>
        <a:defRPr sz="4400">
          <a:solidFill>
            <a:schemeClr val="tx2"/>
          </a:solidFill>
          <a:latin typeface="Bell Gothic Std Black" pitchFamily="34" charset="0"/>
        </a:defRPr>
      </a:lvl7pPr>
      <a:lvl8pPr marL="1371600" algn="ctr" rtl="0" fontAlgn="base">
        <a:spcBef>
          <a:spcPct val="0"/>
        </a:spcBef>
        <a:spcAft>
          <a:spcPct val="0"/>
        </a:spcAft>
        <a:defRPr sz="4400">
          <a:solidFill>
            <a:schemeClr val="tx2"/>
          </a:solidFill>
          <a:latin typeface="Bell Gothic Std Black" pitchFamily="34" charset="0"/>
        </a:defRPr>
      </a:lvl8pPr>
      <a:lvl9pPr marL="1828800" algn="ctr" rtl="0" fontAlgn="base">
        <a:spcBef>
          <a:spcPct val="0"/>
        </a:spcBef>
        <a:spcAft>
          <a:spcPct val="0"/>
        </a:spcAft>
        <a:defRPr sz="4400">
          <a:solidFill>
            <a:schemeClr val="tx2"/>
          </a:solidFill>
          <a:latin typeface="Bell Gothic Std Black"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4.xml"/><Relationship Id="rId1" Type="http://schemas.openxmlformats.org/officeDocument/2006/relationships/themeOverride" Target="../theme/themeOverride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moj.gov.vn/vbpq/Lists/Vn%20bn%20php%20lut/View_Detail.aspx?ItemID=27933" TargetMode="External"/><Relationship Id="rId2" Type="http://schemas.openxmlformats.org/officeDocument/2006/relationships/hyperlink" Target="http://www.moj.gov.vn/vbpq/Lists/Vn%20bn%20php%20lut/View_Detail.aspx?ItemID=28135"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hyperlink" Target="http://songminh.com.vn/haiquan/Vanbanphapquy/Chinh%20phu/Quyetdinh/187_03_QD_Ttg.htm" TargetMode="Externa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85800" y="457200"/>
            <a:ext cx="8001000" cy="523220"/>
          </a:xfrm>
          <a:prstGeom prst="rect">
            <a:avLst/>
          </a:prstGeom>
          <a:noFill/>
        </p:spPr>
        <p:txBody>
          <a:bodyPr wrap="square">
            <a:spAutoFit/>
          </a:bodyPr>
          <a:lstStyle/>
          <a:p>
            <a:pPr algn="ctr">
              <a:defRPr/>
            </a:pPr>
            <a:r>
              <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TRƯỜNG CĐ TÀI CHÍNH-HẢI QUAN</a:t>
            </a:r>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
        <p:nvSpPr>
          <p:cNvPr id="6" name="Rectangle 5"/>
          <p:cNvSpPr/>
          <p:nvPr/>
        </p:nvSpPr>
        <p:spPr>
          <a:xfrm>
            <a:off x="2209800" y="1524000"/>
            <a:ext cx="4799584" cy="523220"/>
          </a:xfrm>
          <a:prstGeom prst="rect">
            <a:avLst/>
          </a:prstGeom>
          <a:noFill/>
        </p:spPr>
        <p:txBody>
          <a:bodyPr wrap="none">
            <a:spAutoFit/>
            <a:scene3d>
              <a:camera prst="orthographicFront">
                <a:rot lat="0" lon="0" rev="0"/>
              </a:camera>
              <a:lightRig rig="contrasting" dir="t">
                <a:rot lat="0" lon="0" rev="4500000"/>
              </a:lightRig>
            </a:scene3d>
            <a:sp3d extrusionH="57150" contourW="6350" prstMaterial="metal">
              <a:bevelT w="127000" h="31750"/>
              <a:contourClr>
                <a:schemeClr val="accent1">
                  <a:shade val="75000"/>
                </a:schemeClr>
              </a:contourClr>
            </a:sp3d>
          </a:bodyPr>
          <a:lstStyle/>
          <a:p>
            <a:pPr algn="ctr">
              <a:defRPr/>
            </a:pPr>
            <a:r>
              <a:rPr lang="en-US" sz="2800" b="1" cap="all" dirty="0" err="1" smtClean="0">
                <a:ln w="0"/>
                <a:solidFill>
                  <a:srgbClr val="FF0000"/>
                </a:solidFill>
                <a:effectLst>
                  <a:reflection blurRad="12700" stA="50000" endPos="50000" dist="5000" dir="5400000" sy="-100000" rotWithShape="0"/>
                </a:effectLst>
                <a:latin typeface="Times New Roman" pitchFamily="18" charset="0"/>
                <a:cs typeface="Times New Roman" pitchFamily="18" charset="0"/>
              </a:rPr>
              <a:t>Môn</a:t>
            </a:r>
            <a:r>
              <a:rPr lang="en-US" sz="2800" b="1" cap="all" dirty="0" smtClean="0">
                <a:ln w="0"/>
                <a:solidFill>
                  <a:srgbClr val="FF0000"/>
                </a:solidFill>
                <a:effectLst>
                  <a:reflection blurRad="12700" stA="50000" endPos="50000" dist="5000" dir="5400000" sy="-100000" rotWithShape="0"/>
                </a:effectLst>
                <a:latin typeface="Times New Roman" pitchFamily="18" charset="0"/>
                <a:cs typeface="Times New Roman" pitchFamily="18" charset="0"/>
              </a:rPr>
              <a:t>: </a:t>
            </a:r>
            <a:r>
              <a:rPr lang="en-US" sz="2800" b="1" cap="all" dirty="0" err="1" smtClean="0">
                <a:ln w="0"/>
                <a:solidFill>
                  <a:srgbClr val="FF0000"/>
                </a:solidFill>
                <a:effectLst>
                  <a:reflection blurRad="12700" stA="50000" endPos="50000" dist="5000" dir="5400000" sy="-100000" rotWithShape="0"/>
                </a:effectLst>
                <a:latin typeface="Times New Roman" pitchFamily="18" charset="0"/>
                <a:cs typeface="Times New Roman" pitchFamily="18" charset="0"/>
              </a:rPr>
              <a:t>thủ</a:t>
            </a:r>
            <a:r>
              <a:rPr lang="en-US" sz="2800" b="1" cap="all" dirty="0" smtClean="0">
                <a:ln w="0"/>
                <a:solidFill>
                  <a:srgbClr val="FF0000"/>
                </a:solidFill>
                <a:effectLst>
                  <a:reflection blurRad="12700" stA="50000" endPos="50000" dist="5000" dir="5400000" sy="-100000" rotWithShape="0"/>
                </a:effectLst>
                <a:latin typeface="Times New Roman" pitchFamily="18" charset="0"/>
                <a:cs typeface="Times New Roman" pitchFamily="18" charset="0"/>
              </a:rPr>
              <a:t> </a:t>
            </a:r>
            <a:r>
              <a:rPr lang="en-US" sz="2800" b="1" cap="all" dirty="0" err="1" smtClean="0">
                <a:ln w="0"/>
                <a:solidFill>
                  <a:srgbClr val="FF0000"/>
                </a:solidFill>
                <a:effectLst>
                  <a:reflection blurRad="12700" stA="50000" endPos="50000" dist="5000" dir="5400000" sy="-100000" rotWithShape="0"/>
                </a:effectLst>
                <a:latin typeface="Times New Roman" pitchFamily="18" charset="0"/>
                <a:cs typeface="Times New Roman" pitchFamily="18" charset="0"/>
              </a:rPr>
              <a:t>tục</a:t>
            </a:r>
            <a:r>
              <a:rPr lang="en-US" sz="2800" b="1" cap="all" dirty="0" smtClean="0">
                <a:ln w="0"/>
                <a:solidFill>
                  <a:srgbClr val="FF0000"/>
                </a:solidFill>
                <a:effectLst>
                  <a:reflection blurRad="12700" stA="50000" endPos="50000" dist="5000" dir="5400000" sy="-100000" rotWithShape="0"/>
                </a:effectLst>
                <a:latin typeface="Times New Roman" pitchFamily="18" charset="0"/>
                <a:cs typeface="Times New Roman" pitchFamily="18" charset="0"/>
              </a:rPr>
              <a:t> </a:t>
            </a:r>
            <a:r>
              <a:rPr lang="en-US" sz="2800" b="1" cap="all" dirty="0" err="1" smtClean="0">
                <a:ln w="0"/>
                <a:solidFill>
                  <a:srgbClr val="FF0000"/>
                </a:solidFill>
                <a:effectLst>
                  <a:reflection blurRad="12700" stA="50000" endPos="50000" dist="5000" dir="5400000" sy="-100000" rotWithShape="0"/>
                </a:effectLst>
                <a:latin typeface="Times New Roman" pitchFamily="18" charset="0"/>
                <a:cs typeface="Times New Roman" pitchFamily="18" charset="0"/>
              </a:rPr>
              <a:t>hải</a:t>
            </a:r>
            <a:r>
              <a:rPr lang="en-US" sz="2800" b="1" cap="all" dirty="0" smtClean="0">
                <a:ln w="0"/>
                <a:solidFill>
                  <a:srgbClr val="FF0000"/>
                </a:solidFill>
                <a:effectLst>
                  <a:reflection blurRad="12700" stA="50000" endPos="50000" dist="5000" dir="5400000" sy="-100000" rotWithShape="0"/>
                </a:effectLst>
                <a:latin typeface="Times New Roman" pitchFamily="18" charset="0"/>
                <a:cs typeface="Times New Roman" pitchFamily="18" charset="0"/>
              </a:rPr>
              <a:t> </a:t>
            </a:r>
            <a:r>
              <a:rPr lang="en-US" sz="2800" b="1" cap="all" dirty="0" err="1" smtClean="0">
                <a:ln w="0"/>
                <a:solidFill>
                  <a:srgbClr val="FF0000"/>
                </a:solidFill>
                <a:effectLst>
                  <a:reflection blurRad="12700" stA="50000" endPos="50000" dist="5000" dir="5400000" sy="-100000" rotWithShape="0"/>
                </a:effectLst>
                <a:latin typeface="Times New Roman" pitchFamily="18" charset="0"/>
                <a:cs typeface="Times New Roman" pitchFamily="18" charset="0"/>
              </a:rPr>
              <a:t>quan</a:t>
            </a:r>
            <a:endParaRPr lang="en-US" sz="2800" b="1" cap="all" dirty="0">
              <a:ln w="0"/>
              <a:solidFill>
                <a:srgbClr val="FF0000"/>
              </a:solidFill>
              <a:effectLst>
                <a:reflection blurRad="12700" stA="50000" endPos="50000" dist="5000" dir="5400000" sy="-100000" rotWithShape="0"/>
              </a:effectLst>
              <a:latin typeface="Times New Roman" pitchFamily="18" charset="0"/>
              <a:cs typeface="Times New Roman" pitchFamily="18" charset="0"/>
            </a:endParaRPr>
          </a:p>
        </p:txBody>
      </p:sp>
      <p:pic>
        <p:nvPicPr>
          <p:cNvPr id="7" name="Picture 6" descr="logo cdhq.jpg"/>
          <p:cNvPicPr>
            <a:picLocks noChangeAspect="1"/>
          </p:cNvPicPr>
          <p:nvPr/>
        </p:nvPicPr>
        <p:blipFill>
          <a:blip r:embed="rId2" cstate="print"/>
          <a:stretch>
            <a:fillRect/>
          </a:stretch>
        </p:blipFill>
        <p:spPr>
          <a:xfrm>
            <a:off x="0" y="228600"/>
            <a:ext cx="1524000" cy="144780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8" name="Rectangle 7"/>
          <p:cNvSpPr/>
          <p:nvPr/>
        </p:nvSpPr>
        <p:spPr>
          <a:xfrm>
            <a:off x="762000" y="3581400"/>
            <a:ext cx="7772400" cy="1371600"/>
          </a:xfrm>
          <a:prstGeom prst="rect">
            <a:avLst/>
          </a:prstGeom>
          <a:noFill/>
        </p:spPr>
        <p:txBody>
          <a:bodyPr spcFirstLastPara="1" wrap="none">
            <a:prstTxWarp prst="textArchUp">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4000" dirty="0" smtClean="0">
                <a:ln w="11430"/>
                <a:solidFill>
                  <a:srgbClr val="7030A0"/>
                </a:solidFill>
                <a:effectLst>
                  <a:outerShdw blurRad="50800" dist="39000" dir="5460000" algn="tl">
                    <a:srgbClr val="000000">
                      <a:alpha val="38000"/>
                    </a:srgbClr>
                  </a:outerShdw>
                </a:effectLst>
                <a:latin typeface="Times New Roman" pitchFamily="18" charset="0"/>
                <a:cs typeface="Times New Roman" pitchFamily="18" charset="0"/>
              </a:rPr>
              <a:t>GIẤY  PHÉP XU</a:t>
            </a:r>
            <a:r>
              <a:rPr lang="en-US" sz="4000" dirty="0" smtClean="0">
                <a:ln w="11430"/>
                <a:solidFill>
                  <a:srgbClr val="7030A0"/>
                </a:solidFill>
                <a:latin typeface="Times New Roman" pitchFamily="18" charset="0"/>
                <a:cs typeface="Times New Roman" pitchFamily="18" charset="0"/>
              </a:rPr>
              <a:t>ẤT KHẨU TỰ ĐỘNG, </a:t>
            </a:r>
          </a:p>
          <a:p>
            <a:pPr algn="ctr">
              <a:defRPr/>
            </a:pPr>
            <a:r>
              <a:rPr lang="en-US" sz="4000" dirty="0" smtClean="0">
                <a:ln w="11430"/>
                <a:solidFill>
                  <a:srgbClr val="7030A0"/>
                </a:solidFill>
                <a:latin typeface="Times New Roman" pitchFamily="18" charset="0"/>
                <a:cs typeface="Times New Roman" pitchFamily="18" charset="0"/>
              </a:rPr>
              <a:t>NHẬP KHẨU TỰ ĐỘNG</a:t>
            </a:r>
            <a:endParaRPr lang="en-US" sz="4000" b="1" dirty="0">
              <a:ln w="11430"/>
              <a:solidFill>
                <a:srgbClr val="7030A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05000" y="2438400"/>
            <a:ext cx="7010400" cy="1752600"/>
          </a:xfrm>
        </p:spPr>
        <p:txBody>
          <a:bodyPr/>
          <a:lstStyle/>
          <a:p>
            <a:pPr algn="l"/>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Có </a:t>
            </a:r>
            <a:r>
              <a:rPr lang="vi-VN" sz="2800" smtClean="0">
                <a:solidFill>
                  <a:srgbClr val="C00000"/>
                </a:solidFill>
                <a:latin typeface="Times New Roman" pitchFamily="18" charset="0"/>
                <a:cs typeface="Times New Roman" pitchFamily="18" charset="0"/>
              </a:rPr>
              <a:t>cầu cảng chuyên dùng</a:t>
            </a:r>
            <a:r>
              <a:rPr lang="vi-VN"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để </a:t>
            </a:r>
            <a:r>
              <a:rPr lang="vi-VN" sz="2800" smtClean="0">
                <a:latin typeface="Times New Roman" pitchFamily="18" charset="0"/>
                <a:cs typeface="Times New Roman" pitchFamily="18" charset="0"/>
              </a:rPr>
              <a:t>tiếp </a:t>
            </a:r>
            <a:r>
              <a:rPr lang="vi-VN" sz="2800" smtClean="0">
                <a:latin typeface="Times New Roman" pitchFamily="18" charset="0"/>
                <a:cs typeface="Times New Roman" pitchFamily="18" charset="0"/>
              </a:rPr>
              <a:t>nhận xăng, dầu nhập khẩu </a:t>
            </a:r>
            <a:r>
              <a:rPr lang="vi-VN" sz="2800" smtClean="0">
                <a:solidFill>
                  <a:srgbClr val="C00000"/>
                </a:solidFill>
                <a:latin typeface="Times New Roman" pitchFamily="18" charset="0"/>
                <a:cs typeface="Times New Roman" pitchFamily="18" charset="0"/>
              </a:rPr>
              <a:t>thuộc sở hữu </a:t>
            </a:r>
            <a:r>
              <a:rPr lang="vi-VN" sz="2800" smtClean="0">
                <a:latin typeface="Times New Roman" pitchFamily="18" charset="0"/>
                <a:cs typeface="Times New Roman" pitchFamily="18" charset="0"/>
              </a:rPr>
              <a:t>của </a:t>
            </a:r>
            <a:r>
              <a:rPr lang="vi-VN" sz="2800" smtClean="0">
                <a:latin typeface="Times New Roman" pitchFamily="18" charset="0"/>
                <a:cs typeface="Times New Roman" pitchFamily="18" charset="0"/>
              </a:rPr>
              <a:t>doanh </a:t>
            </a:r>
            <a:r>
              <a:rPr lang="vi-VN" sz="2800" smtClean="0">
                <a:latin typeface="Times New Roman" pitchFamily="18" charset="0"/>
                <a:cs typeface="Times New Roman" pitchFamily="18" charset="0"/>
              </a:rPr>
              <a:t>nghiệp, </a:t>
            </a:r>
            <a:r>
              <a:rPr lang="vi-VN" sz="2800" smtClean="0">
                <a:solidFill>
                  <a:srgbClr val="C00000"/>
                </a:solidFill>
                <a:latin typeface="Times New Roman" pitchFamily="18" charset="0"/>
                <a:cs typeface="Times New Roman" pitchFamily="18" charset="0"/>
              </a:rPr>
              <a:t>góp vốn xây dựng</a:t>
            </a:r>
            <a:r>
              <a:rPr lang="vi-VN" sz="2800" smtClean="0">
                <a:latin typeface="Times New Roman" pitchFamily="18" charset="0"/>
                <a:cs typeface="Times New Roman" pitchFamily="18" charset="0"/>
              </a:rPr>
              <a:t> hoặc </a:t>
            </a:r>
            <a:r>
              <a:rPr lang="vi-VN" sz="2800" smtClean="0">
                <a:solidFill>
                  <a:srgbClr val="C00000"/>
                </a:solidFill>
                <a:latin typeface="Times New Roman" pitchFamily="18" charset="0"/>
                <a:cs typeface="Times New Roman" pitchFamily="18" charset="0"/>
              </a:rPr>
              <a:t>thuê sử dụng từ 05 năm trở lên.</a:t>
            </a:r>
          </a:p>
          <a:p>
            <a:pPr algn="l"/>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Có </a:t>
            </a:r>
            <a:r>
              <a:rPr lang="vi-VN" sz="2800" smtClean="0">
                <a:solidFill>
                  <a:srgbClr val="C00000"/>
                </a:solidFill>
                <a:latin typeface="Times New Roman" pitchFamily="18" charset="0"/>
                <a:cs typeface="Times New Roman" pitchFamily="18" charset="0"/>
              </a:rPr>
              <a:t>vốn thuộc sở hữu doanh nghiệp</a:t>
            </a:r>
            <a:r>
              <a:rPr lang="vi-VN" sz="2800" smtClean="0">
                <a:latin typeface="Times New Roman" pitchFamily="18" charset="0"/>
                <a:cs typeface="Times New Roman" pitchFamily="18" charset="0"/>
              </a:rPr>
              <a:t> (không bao gồm giá trị tài sản) </a:t>
            </a:r>
            <a:r>
              <a:rPr lang="vi-VN" sz="2800" smtClean="0">
                <a:solidFill>
                  <a:srgbClr val="C00000"/>
                </a:solidFill>
                <a:latin typeface="Times New Roman" pitchFamily="18" charset="0"/>
                <a:cs typeface="Times New Roman" pitchFamily="18" charset="0"/>
              </a:rPr>
              <a:t>bảo đảm hoạt động kinh doanh nhập khẩu xăng, dầu </a:t>
            </a:r>
            <a:r>
              <a:rPr lang="vi-VN" sz="2800" smtClean="0">
                <a:latin typeface="Times New Roman" pitchFamily="18" charset="0"/>
                <a:cs typeface="Times New Roman" pitchFamily="18" charset="0"/>
              </a:rPr>
              <a:t>bằng mức xăng, dầu dự trữ lưu thông </a:t>
            </a:r>
            <a:r>
              <a:rPr lang="vi-VN" sz="2800" smtClean="0">
                <a:latin typeface="Times New Roman" pitchFamily="18" charset="0"/>
                <a:cs typeface="Times New Roman" pitchFamily="18" charset="0"/>
              </a:rPr>
              <a:t>bắt </a:t>
            </a:r>
            <a:r>
              <a:rPr lang="vi-VN" sz="2800" smtClean="0">
                <a:latin typeface="Times New Roman" pitchFamily="18" charset="0"/>
                <a:cs typeface="Times New Roman" pitchFamily="18" charset="0"/>
              </a:rPr>
              <a:t>buộc</a:t>
            </a:r>
            <a:r>
              <a:rPr lang="en-US" sz="2800" smtClean="0">
                <a:latin typeface="Times New Roman" pitchFamily="18" charset="0"/>
                <a:cs typeface="Times New Roman" pitchFamily="18" charset="0"/>
              </a:rPr>
              <a:t>.</a:t>
            </a:r>
            <a:endParaRPr lang="vi-VN" sz="2800" smtClean="0">
              <a:latin typeface="Times New Roman" pitchFamily="18" charset="0"/>
              <a:cs typeface="Times New Roman" pitchFamily="18" charset="0"/>
            </a:endParaRPr>
          </a:p>
          <a:p>
            <a:pPr algn="l"/>
            <a:endParaRPr lang="en-US" sz="2800">
              <a:latin typeface="Times New Roman" pitchFamily="18" charset="0"/>
              <a:cs typeface="Times New Roman" pitchFamily="18" charset="0"/>
            </a:endParaRPr>
          </a:p>
        </p:txBody>
      </p:sp>
      <p:sp>
        <p:nvSpPr>
          <p:cNvPr id="4" name="Title 1"/>
          <p:cNvSpPr txBox="1">
            <a:spLocks/>
          </p:cNvSpPr>
          <p:nvPr/>
        </p:nvSpPr>
        <p:spPr bwMode="auto">
          <a:xfrm>
            <a:off x="1828800" y="694508"/>
            <a:ext cx="6934200" cy="1470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sz="2800" b="1" i="0" u="none" strike="noStrike" kern="0" cap="none" spc="0" normalizeH="0" baseline="0" noProof="0" smtClean="0">
                <a:ln>
                  <a:noFill/>
                </a:ln>
                <a:solidFill>
                  <a:schemeClr val="tx2"/>
                </a:solidFill>
                <a:effectLst/>
                <a:uLnTx/>
                <a:uFillTx/>
                <a:latin typeface="Times New Roman" pitchFamily="18" charset="0"/>
                <a:ea typeface="+mj-ea"/>
                <a:cs typeface="Times New Roman" pitchFamily="18" charset="0"/>
              </a:rPr>
              <a:t>Điều 5.</a:t>
            </a:r>
            <a:r>
              <a:rPr kumimoji="0" lang="vi-VN" sz="2800" b="0" i="0" u="none" strike="noStrike" kern="0" cap="none" spc="0" normalizeH="0" baseline="0" noProof="0" smtClean="0">
                <a:ln>
                  <a:noFill/>
                </a:ln>
                <a:solidFill>
                  <a:schemeClr val="tx2"/>
                </a:solidFill>
                <a:effectLst/>
                <a:uLnTx/>
                <a:uFillTx/>
                <a:latin typeface="Times New Roman" pitchFamily="18" charset="0"/>
                <a:ea typeface="+mj-ea"/>
                <a:cs typeface="Times New Roman" pitchFamily="18" charset="0"/>
              </a:rPr>
              <a:t> Điều kiện kinh doanh nhập khẩu xăng, dầu.</a:t>
            </a:r>
            <a:br>
              <a:rPr kumimoji="0" lang="vi-VN" sz="2800" b="0" i="0" u="none" strike="noStrike" kern="0" cap="none" spc="0" normalizeH="0" baseline="0" noProof="0" smtClean="0">
                <a:ln>
                  <a:noFill/>
                </a:ln>
                <a:solidFill>
                  <a:schemeClr val="tx2"/>
                </a:solidFill>
                <a:effectLst/>
                <a:uLnTx/>
                <a:uFillTx/>
                <a:latin typeface="Times New Roman" pitchFamily="18" charset="0"/>
                <a:ea typeface="+mj-ea"/>
                <a:cs typeface="Times New Roman" pitchFamily="18" charset="0"/>
              </a:rPr>
            </a:br>
            <a:r>
              <a:rPr kumimoji="0" lang="vi-VN" sz="2800" b="0" i="0" u="none" strike="noStrike" kern="0" cap="none" spc="0" normalizeH="0" baseline="0" noProof="0" smtClean="0">
                <a:ln>
                  <a:noFill/>
                </a:ln>
                <a:solidFill>
                  <a:schemeClr val="tx2"/>
                </a:solidFill>
                <a:effectLst/>
                <a:uLnTx/>
                <a:uFillTx/>
                <a:latin typeface="Times New Roman" pitchFamily="18" charset="0"/>
                <a:ea typeface="+mj-ea"/>
                <a:cs typeface="Times New Roman" pitchFamily="18" charset="0"/>
              </a:rPr>
              <a:t>1. Doanh nghiệp kinh doanh </a:t>
            </a:r>
            <a:r>
              <a:rPr kumimoji="0" lang="en-US" sz="2800" b="0" i="0" u="none" strike="noStrike" kern="0" cap="none" spc="0" normalizeH="0" baseline="0" noProof="0" smtClean="0">
                <a:ln>
                  <a:noFill/>
                </a:ln>
                <a:solidFill>
                  <a:schemeClr val="tx2"/>
                </a:solidFill>
                <a:effectLst/>
                <a:uLnTx/>
                <a:uFillTx/>
                <a:latin typeface="Times New Roman" pitchFamily="18" charset="0"/>
                <a:ea typeface="+mj-ea"/>
                <a:cs typeface="Times New Roman" pitchFamily="18" charset="0"/>
              </a:rPr>
              <a:t>NK </a:t>
            </a:r>
            <a:r>
              <a:rPr kumimoji="0" lang="vi-VN" sz="2800" b="0" i="0" u="none" strike="noStrike" kern="0" cap="none" spc="0" normalizeH="0" baseline="0" noProof="0" smtClean="0">
                <a:ln>
                  <a:noFill/>
                </a:ln>
                <a:solidFill>
                  <a:schemeClr val="tx2"/>
                </a:solidFill>
                <a:effectLst/>
                <a:uLnTx/>
                <a:uFillTx/>
                <a:latin typeface="Times New Roman" pitchFamily="18" charset="0"/>
                <a:ea typeface="+mj-ea"/>
                <a:cs typeface="Times New Roman" pitchFamily="18" charset="0"/>
              </a:rPr>
              <a:t>xăng, dầu phải bảo đảm các điều kiện sau đây: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1143000"/>
            <a:ext cx="6934200" cy="1470025"/>
          </a:xfrm>
        </p:spPr>
        <p:txBody>
          <a:bodyPr/>
          <a:lstStyle/>
          <a:p>
            <a:pPr algn="l"/>
            <a:r>
              <a:rPr lang="vi-VN" sz="2800" b="1" smtClean="0">
                <a:latin typeface="Times New Roman" pitchFamily="18" charset="0"/>
                <a:cs typeface="Times New Roman" pitchFamily="18" charset="0"/>
              </a:rPr>
              <a:t>Điều 5.</a:t>
            </a:r>
            <a:r>
              <a:rPr lang="vi-VN" sz="2800" smtClean="0">
                <a:latin typeface="Times New Roman" pitchFamily="18" charset="0"/>
                <a:cs typeface="Times New Roman" pitchFamily="18" charset="0"/>
              </a:rPr>
              <a:t> </a:t>
            </a:r>
            <a:r>
              <a:rPr lang="vi-VN" sz="2800" b="1" smtClean="0">
                <a:latin typeface="Times New Roman" pitchFamily="18" charset="0"/>
                <a:cs typeface="Times New Roman" pitchFamily="18" charset="0"/>
              </a:rPr>
              <a:t>Điều kiện kinh doanh nhập khẩu xăng, dầu.</a:t>
            </a:r>
            <a:r>
              <a:rPr lang="vi-VN" sz="2800" smtClean="0">
                <a:latin typeface="Times New Roman" pitchFamily="18" charset="0"/>
                <a:cs typeface="Times New Roman" pitchFamily="18" charset="0"/>
              </a:rPr>
              <a:t/>
            </a:r>
            <a:br>
              <a:rPr lang="vi-VN" sz="2800" smtClean="0">
                <a:latin typeface="Times New Roman" pitchFamily="18" charset="0"/>
                <a:cs typeface="Times New Roman" pitchFamily="18" charset="0"/>
              </a:rPr>
            </a:br>
            <a:r>
              <a:rPr lang="vi-VN" sz="2800" smtClean="0">
                <a:latin typeface="Times New Roman" pitchFamily="18" charset="0"/>
                <a:cs typeface="Times New Roman" pitchFamily="18" charset="0"/>
              </a:rPr>
              <a:t>2. Trong quá trình kinh doanh, doanh nghiệp kinh doanh nhập khẩu xăng, dầu phải tuân thủ các quy định sau đây:</a:t>
            </a:r>
          </a:p>
        </p:txBody>
      </p:sp>
      <p:sp>
        <p:nvSpPr>
          <p:cNvPr id="3" name="Subtitle 2"/>
          <p:cNvSpPr>
            <a:spLocks noGrp="1"/>
          </p:cNvSpPr>
          <p:nvPr>
            <p:ph type="subTitle" idx="1"/>
          </p:nvPr>
        </p:nvSpPr>
        <p:spPr>
          <a:xfrm>
            <a:off x="1981200" y="3124200"/>
            <a:ext cx="6934200" cy="1752600"/>
          </a:xfrm>
        </p:spPr>
        <p:txBody>
          <a:bodyPr/>
          <a:lstStyle/>
          <a:p>
            <a:pPr algn="l"/>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Doanh </a:t>
            </a:r>
            <a:r>
              <a:rPr lang="vi-VN" sz="2800" smtClean="0">
                <a:latin typeface="Times New Roman" pitchFamily="18" charset="0"/>
                <a:cs typeface="Times New Roman" pitchFamily="18" charset="0"/>
              </a:rPr>
              <a:t>nghiệp nhập khẩu xăng, dầu phải bảo đảm </a:t>
            </a:r>
            <a:r>
              <a:rPr lang="vi-VN" sz="2800" smtClean="0">
                <a:solidFill>
                  <a:srgbClr val="C00000"/>
                </a:solidFill>
                <a:latin typeface="Times New Roman" pitchFamily="18" charset="0"/>
                <a:cs typeface="Times New Roman" pitchFamily="18" charset="0"/>
              </a:rPr>
              <a:t>cung ứng đủ xăng, dầu</a:t>
            </a:r>
            <a:r>
              <a:rPr lang="vi-VN" sz="2800" smtClean="0">
                <a:latin typeface="Times New Roman" pitchFamily="18" charset="0"/>
                <a:cs typeface="Times New Roman" pitchFamily="18" charset="0"/>
              </a:rPr>
              <a:t> cho thị trường </a:t>
            </a:r>
            <a:r>
              <a:rPr lang="vi-VN" sz="2800" smtClean="0">
                <a:latin typeface="Times New Roman" pitchFamily="18" charset="0"/>
                <a:cs typeface="Times New Roman" pitchFamily="18" charset="0"/>
              </a:rPr>
              <a:t>nội </a:t>
            </a:r>
            <a:r>
              <a:rPr lang="vi-VN" sz="2800" smtClean="0">
                <a:latin typeface="Times New Roman" pitchFamily="18" charset="0"/>
                <a:cs typeface="Times New Roman" pitchFamily="18" charset="0"/>
              </a:rPr>
              <a:t>địa</a:t>
            </a:r>
            <a:r>
              <a:rPr lang="en-US" sz="2800" smtClean="0">
                <a:latin typeface="Times New Roman" pitchFamily="18" charset="0"/>
                <a:cs typeface="Times New Roman" pitchFamily="18" charset="0"/>
              </a:rPr>
              <a:t>.</a:t>
            </a:r>
            <a:endParaRPr lang="vi-VN" sz="2800" smtClean="0">
              <a:latin typeface="Times New Roman" pitchFamily="18" charset="0"/>
              <a:cs typeface="Times New Roman" pitchFamily="18" charset="0"/>
            </a:endParaRPr>
          </a:p>
          <a:p>
            <a:pPr algn="l"/>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Phải </a:t>
            </a:r>
            <a:r>
              <a:rPr lang="vi-VN" sz="2800" smtClean="0">
                <a:solidFill>
                  <a:srgbClr val="C00000"/>
                </a:solidFill>
                <a:latin typeface="Times New Roman" pitchFamily="18" charset="0"/>
                <a:cs typeface="Times New Roman" pitchFamily="18" charset="0"/>
              </a:rPr>
              <a:t>thiết lập hệ thống phân phối</a:t>
            </a:r>
            <a:r>
              <a:rPr lang="en-US" sz="2800" smtClean="0">
                <a:solidFill>
                  <a:srgbClr val="C00000"/>
                </a:solidFill>
                <a:latin typeface="Times New Roman" pitchFamily="18" charset="0"/>
                <a:cs typeface="Times New Roman" pitchFamily="18" charset="0"/>
              </a:rPr>
              <a:t> </a:t>
            </a:r>
            <a:r>
              <a:rPr lang="en-US" sz="2800" smtClean="0">
                <a:latin typeface="Times New Roman" pitchFamily="18" charset="0"/>
                <a:cs typeface="Times New Roman" pitchFamily="18" charset="0"/>
              </a:rPr>
              <a:t>(</a:t>
            </a:r>
            <a:r>
              <a:rPr lang="vi-VN" sz="2800" smtClean="0">
                <a:latin typeface="Times New Roman" pitchFamily="18" charset="0"/>
                <a:cs typeface="Times New Roman" pitchFamily="18" charset="0"/>
              </a:rPr>
              <a:t>kho, trạm, cửa hàng bán lẻ hoặc đại lý bán lẻ </a:t>
            </a:r>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và phải đăng ký hệ thống phân phối này với Bộ Thương mại. </a:t>
            </a:r>
          </a:p>
          <a:p>
            <a:pPr algn="l"/>
            <a:endParaRPr lang="vi-VN" sz="2800" smtClean="0">
              <a:latin typeface="Times New Roman" pitchFamily="18" charset="0"/>
              <a:cs typeface="Times New Roman" pitchFamily="18" charset="0"/>
            </a:endParaRPr>
          </a:p>
          <a:p>
            <a:endParaRPr lang="en-US" sz="2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05000" y="1981200"/>
            <a:ext cx="7010400" cy="1752600"/>
          </a:xfrm>
        </p:spPr>
        <p:txBody>
          <a:bodyPr/>
          <a:lstStyle/>
          <a:p>
            <a:pPr algn="l"/>
            <a:r>
              <a:rPr lang="vi-VN" sz="2800" smtClean="0">
                <a:latin typeface="Times New Roman" pitchFamily="18" charset="0"/>
                <a:cs typeface="Times New Roman" pitchFamily="18" charset="0"/>
              </a:rPr>
              <a:t>2. Trong quá trình kinh doanh, doanh nghiệp kinh doanh nhập khẩu xăng, dầu phải tuân thủ các quy định sau </a:t>
            </a:r>
            <a:r>
              <a:rPr lang="vi-VN" sz="2800" smtClean="0">
                <a:latin typeface="Times New Roman" pitchFamily="18" charset="0"/>
                <a:cs typeface="Times New Roman" pitchFamily="18" charset="0"/>
              </a:rPr>
              <a:t>đây</a:t>
            </a:r>
            <a:r>
              <a:rPr lang="vi-VN" sz="2800" smtClean="0">
                <a:latin typeface="Times New Roman" pitchFamily="18" charset="0"/>
                <a:cs typeface="Times New Roman" pitchFamily="18" charset="0"/>
              </a:rPr>
              <a:t>:</a:t>
            </a:r>
            <a:endParaRPr lang="vi-VN" sz="2800" smtClean="0">
              <a:latin typeface="Times New Roman" pitchFamily="18" charset="0"/>
              <a:cs typeface="Times New Roman" pitchFamily="18" charset="0"/>
            </a:endParaRPr>
          </a:p>
          <a:p>
            <a:pPr algn="l">
              <a:buFontTx/>
              <a:buChar char="-"/>
            </a:pPr>
            <a:r>
              <a:rPr lang="vi-VN" sz="2800" smtClean="0">
                <a:latin typeface="Times New Roman" pitchFamily="18" charset="0"/>
                <a:cs typeface="Times New Roman" pitchFamily="18" charset="0"/>
              </a:rPr>
              <a:t>Phải </a:t>
            </a:r>
            <a:r>
              <a:rPr lang="vi-VN" sz="2800" smtClean="0">
                <a:latin typeface="Times New Roman" pitchFamily="18" charset="0"/>
                <a:cs typeface="Times New Roman" pitchFamily="18" charset="0"/>
              </a:rPr>
              <a:t>quy định </a:t>
            </a:r>
            <a:r>
              <a:rPr lang="vi-VN" sz="2800" smtClean="0">
                <a:solidFill>
                  <a:srgbClr val="C00000"/>
                </a:solidFill>
                <a:latin typeface="Times New Roman" pitchFamily="18" charset="0"/>
                <a:cs typeface="Times New Roman" pitchFamily="18" charset="0"/>
              </a:rPr>
              <a:t>đúng giá, chất lượng </a:t>
            </a:r>
            <a:r>
              <a:rPr lang="vi-VN" sz="2800" smtClean="0">
                <a:latin typeface="Times New Roman" pitchFamily="18" charset="0"/>
                <a:cs typeface="Times New Roman" pitchFamily="18" charset="0"/>
              </a:rPr>
              <a:t>xăng, dầu bán ra</a:t>
            </a:r>
            <a:r>
              <a:rPr lang="vi-VN"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bảo </a:t>
            </a:r>
            <a:r>
              <a:rPr lang="vi-VN" sz="2800" smtClean="0">
                <a:latin typeface="Times New Roman" pitchFamily="18" charset="0"/>
                <a:cs typeface="Times New Roman" pitchFamily="18" charset="0"/>
              </a:rPr>
              <a:t>đảm tiêu chuẩn, chất lượng xăng, dầu </a:t>
            </a:r>
            <a:r>
              <a:rPr lang="vi-VN" sz="2800" smtClean="0">
                <a:latin typeface="Times New Roman" pitchFamily="18" charset="0"/>
                <a:cs typeface="Times New Roman" pitchFamily="18" charset="0"/>
              </a:rPr>
              <a:t>và </a:t>
            </a:r>
            <a:r>
              <a:rPr lang="vi-VN" sz="2800" smtClean="0">
                <a:latin typeface="Times New Roman" pitchFamily="18" charset="0"/>
                <a:cs typeface="Times New Roman" pitchFamily="18" charset="0"/>
              </a:rPr>
              <a:t>quy </a:t>
            </a:r>
            <a:r>
              <a:rPr lang="vi-VN" sz="2800" smtClean="0">
                <a:latin typeface="Times New Roman" pitchFamily="18" charset="0"/>
                <a:cs typeface="Times New Roman" pitchFamily="18" charset="0"/>
              </a:rPr>
              <a:t>định chế độ kiểm tra chất lượng, kiểm định </a:t>
            </a:r>
            <a:r>
              <a:rPr lang="vi-VN" sz="2800" smtClean="0">
                <a:solidFill>
                  <a:srgbClr val="C00000"/>
                </a:solidFill>
                <a:latin typeface="Times New Roman" pitchFamily="18" charset="0"/>
                <a:cs typeface="Times New Roman" pitchFamily="18" charset="0"/>
              </a:rPr>
              <a:t>các dụng cụ đo</a:t>
            </a:r>
            <a:r>
              <a:rPr lang="vi-VN" sz="2800" smtClean="0">
                <a:latin typeface="Times New Roman" pitchFamily="18" charset="0"/>
                <a:cs typeface="Times New Roman" pitchFamily="18" charset="0"/>
              </a:rPr>
              <a:t> </a:t>
            </a:r>
            <a:r>
              <a:rPr lang="vi-VN" sz="2800" smtClean="0">
                <a:solidFill>
                  <a:srgbClr val="C00000"/>
                </a:solidFill>
                <a:latin typeface="Times New Roman" pitchFamily="18" charset="0"/>
                <a:cs typeface="Times New Roman" pitchFamily="18" charset="0"/>
              </a:rPr>
              <a:t>lường</a:t>
            </a:r>
            <a:r>
              <a:rPr lang="vi-VN" sz="2800" smtClean="0">
                <a:latin typeface="Times New Roman" pitchFamily="18" charset="0"/>
                <a:cs typeface="Times New Roman" pitchFamily="18" charset="0"/>
              </a:rPr>
              <a:t>; </a:t>
            </a:r>
            <a:endParaRPr lang="en-US" sz="2800" smtClean="0">
              <a:latin typeface="Times New Roman" pitchFamily="18" charset="0"/>
              <a:cs typeface="Times New Roman" pitchFamily="18" charset="0"/>
            </a:endParaRPr>
          </a:p>
          <a:p>
            <a:pPr algn="l">
              <a:buFontTx/>
              <a:buChar char="-"/>
            </a:pPr>
            <a:r>
              <a:rPr lang="en-US" sz="2800" smtClean="0">
                <a:latin typeface="Times New Roman" pitchFamily="18" charset="0"/>
                <a:cs typeface="Times New Roman" pitchFamily="18" charset="0"/>
              </a:rPr>
              <a:t> </a:t>
            </a:r>
            <a:r>
              <a:rPr lang="en-US" sz="2800" smtClean="0">
                <a:latin typeface="Times New Roman" pitchFamily="18" charset="0"/>
                <a:cs typeface="Times New Roman" pitchFamily="18" charset="0"/>
              </a:rPr>
              <a:t>Thực </a:t>
            </a:r>
            <a:r>
              <a:rPr lang="vi-VN" sz="2800" smtClean="0">
                <a:latin typeface="Times New Roman" pitchFamily="18" charset="0"/>
                <a:cs typeface="Times New Roman" pitchFamily="18" charset="0"/>
              </a:rPr>
              <a:t>hiện </a:t>
            </a:r>
            <a:r>
              <a:rPr lang="vi-VN" sz="2800" smtClean="0">
                <a:latin typeface="Times New Roman" pitchFamily="18" charset="0"/>
                <a:cs typeface="Times New Roman" pitchFamily="18" charset="0"/>
              </a:rPr>
              <a:t>đầy đủ các quy định về </a:t>
            </a:r>
            <a:r>
              <a:rPr lang="vi-VN" sz="2800" smtClean="0">
                <a:solidFill>
                  <a:srgbClr val="C00000"/>
                </a:solidFill>
                <a:latin typeface="Times New Roman" pitchFamily="18" charset="0"/>
                <a:cs typeface="Times New Roman" pitchFamily="18" charset="0"/>
              </a:rPr>
              <a:t>bảo đảm an toàn môi trường biển.</a:t>
            </a:r>
          </a:p>
          <a:p>
            <a:pPr algn="l">
              <a:buFontTx/>
              <a:buChar char="-"/>
            </a:pPr>
            <a:endParaRPr lang="vi-VN" sz="2800" smtClean="0">
              <a:latin typeface="Times New Roman" pitchFamily="18" charset="0"/>
              <a:cs typeface="Times New Roman" pitchFamily="18" charset="0"/>
            </a:endParaRPr>
          </a:p>
          <a:p>
            <a:pPr algn="l"/>
            <a:endParaRPr lang="en-US" sz="2800">
              <a:latin typeface="Times New Roman" pitchFamily="18" charset="0"/>
              <a:cs typeface="Times New Roman" pitchFamily="18" charset="0"/>
            </a:endParaRPr>
          </a:p>
        </p:txBody>
      </p:sp>
      <p:sp>
        <p:nvSpPr>
          <p:cNvPr id="4" name="Rectangle 3"/>
          <p:cNvSpPr/>
          <p:nvPr/>
        </p:nvSpPr>
        <p:spPr>
          <a:xfrm>
            <a:off x="1905000" y="838200"/>
            <a:ext cx="7239000" cy="954107"/>
          </a:xfrm>
          <a:prstGeom prst="rect">
            <a:avLst/>
          </a:prstGeom>
        </p:spPr>
        <p:txBody>
          <a:bodyPr wrap="square">
            <a:spAutoFit/>
          </a:bodyPr>
          <a:lstStyle/>
          <a:p>
            <a:r>
              <a:rPr lang="vi-VN" sz="2800" smtClean="0">
                <a:latin typeface="Times New Roman" pitchFamily="18" charset="0"/>
                <a:cs typeface="Times New Roman" pitchFamily="18" charset="0"/>
              </a:rPr>
              <a:t>Điều 5. Điều kiện kinh doanh nhập khẩu xăng, </a:t>
            </a:r>
            <a:r>
              <a:rPr lang="vi-VN" sz="2800" smtClean="0">
                <a:latin typeface="Times New Roman" pitchFamily="18" charset="0"/>
                <a:cs typeface="Times New Roman" pitchFamily="18" charset="0"/>
              </a:rPr>
              <a:t>dầu</a:t>
            </a:r>
            <a:r>
              <a:rPr lang="vi-VN" sz="2800" smtClean="0">
                <a:latin typeface="Times New Roman" pitchFamily="18" charset="0"/>
                <a:cs typeface="Times New Roman" pitchFamily="18" charset="0"/>
              </a:rPr>
              <a:t>.</a:t>
            </a:r>
            <a:endParaRPr lang="vi-VN" sz="2800" smtClean="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685800"/>
            <a:ext cx="7848600" cy="1447800"/>
          </a:xfrm>
        </p:spPr>
        <p:txBody>
          <a:bodyPr/>
          <a:lstStyle/>
          <a:p>
            <a:r>
              <a:rPr lang="en-US" sz="3600" dirty="0" smtClean="0">
                <a:solidFill>
                  <a:srgbClr val="C00000"/>
                </a:solidFill>
                <a:latin typeface="Times New Roman" pitchFamily="18" charset="0"/>
                <a:cs typeface="Times New Roman" pitchFamily="18" charset="0"/>
              </a:rPr>
              <a:t>2.HÀNG HÓA CẦN/KHÔNG CẦN LÀM GIẤY PHÉP NKTĐ</a:t>
            </a:r>
            <a:endParaRPr lang="en-US" sz="3600" dirty="0">
              <a:solidFill>
                <a:srgbClr val="C00000"/>
              </a:solidFill>
            </a:endParaRPr>
          </a:p>
        </p:txBody>
      </p:sp>
      <p:sp>
        <p:nvSpPr>
          <p:cNvPr id="3" name="Subtitle 2"/>
          <p:cNvSpPr>
            <a:spLocks noGrp="1"/>
          </p:cNvSpPr>
          <p:nvPr>
            <p:ph type="subTitle" idx="1"/>
          </p:nvPr>
        </p:nvSpPr>
        <p:spPr>
          <a:xfrm>
            <a:off x="1600200" y="2286000"/>
            <a:ext cx="7543800" cy="609600"/>
          </a:xfrm>
        </p:spPr>
        <p:txBody>
          <a:bodyPr/>
          <a:lstStyle/>
          <a:p>
            <a:r>
              <a:rPr lang="en-US" sz="2800" dirty="0" smtClean="0"/>
              <a:t>2.1/ HÀNG HÓA CẦN LÀM GIẤY PHÉP NKTĐ</a:t>
            </a:r>
          </a:p>
          <a:p>
            <a:pPr algn="l"/>
            <a:endParaRPr lang="en-US" sz="2800" b="1" dirty="0" smtClean="0"/>
          </a:p>
        </p:txBody>
      </p:sp>
      <p:sp>
        <p:nvSpPr>
          <p:cNvPr id="4" name="TextBox 3"/>
          <p:cNvSpPr txBox="1"/>
          <p:nvPr/>
        </p:nvSpPr>
        <p:spPr>
          <a:xfrm>
            <a:off x="1905000" y="3124200"/>
            <a:ext cx="6781800" cy="2246769"/>
          </a:xfrm>
          <a:prstGeom prst="rect">
            <a:avLst/>
          </a:prstGeom>
          <a:noFill/>
        </p:spPr>
        <p:txBody>
          <a:bodyPr wrap="square" rtlCol="0">
            <a:spAutoFit/>
          </a:bodyPr>
          <a:lstStyle/>
          <a:p>
            <a:pPr>
              <a:buFont typeface="Wingdings" pitchFamily="2" charset="2"/>
              <a:buChar char="v"/>
            </a:pP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Thông</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tư</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này</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quy</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định</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việc</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áp</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dụng</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chế</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độ</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cấp</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phép</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nhập</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khẩu</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tự</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động</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đối</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với</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việc</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nhập</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khẩu</a:t>
            </a:r>
            <a:r>
              <a:rPr lang="en-US" sz="2800" b="0" dirty="0" smtClean="0">
                <a:solidFill>
                  <a:schemeClr val="tx2"/>
                </a:solidFill>
                <a:latin typeface="Times New Roman" pitchFamily="18" charset="0"/>
                <a:cs typeface="Times New Roman" pitchFamily="18" charset="0"/>
              </a:rPr>
              <a:t> </a:t>
            </a:r>
            <a:r>
              <a:rPr lang="en-US" sz="2800" b="0" dirty="0" err="1" smtClean="0">
                <a:solidFill>
                  <a:srgbClr val="FF0000"/>
                </a:solidFill>
                <a:latin typeface="Times New Roman" pitchFamily="18" charset="0"/>
                <a:cs typeface="Times New Roman" pitchFamily="18" charset="0"/>
              </a:rPr>
              <a:t>sản</a:t>
            </a:r>
            <a:r>
              <a:rPr lang="en-US" sz="2800" b="0" dirty="0" smtClean="0">
                <a:solidFill>
                  <a:srgbClr val="FF0000"/>
                </a:solidFill>
                <a:latin typeface="Times New Roman" pitchFamily="18" charset="0"/>
                <a:cs typeface="Times New Roman" pitchFamily="18" charset="0"/>
              </a:rPr>
              <a:t> </a:t>
            </a:r>
            <a:r>
              <a:rPr lang="en-US" sz="2800" b="0" dirty="0" err="1" smtClean="0">
                <a:solidFill>
                  <a:srgbClr val="FF0000"/>
                </a:solidFill>
                <a:latin typeface="Times New Roman" pitchFamily="18" charset="0"/>
                <a:cs typeface="Times New Roman" pitchFamily="18" charset="0"/>
              </a:rPr>
              <a:t>phẩm</a:t>
            </a:r>
            <a:r>
              <a:rPr lang="en-US" sz="2800" b="0" dirty="0" smtClean="0">
                <a:solidFill>
                  <a:srgbClr val="FF0000"/>
                </a:solidFill>
                <a:latin typeface="Times New Roman" pitchFamily="18" charset="0"/>
                <a:cs typeface="Times New Roman" pitchFamily="18" charset="0"/>
              </a:rPr>
              <a:t> </a:t>
            </a:r>
            <a:r>
              <a:rPr lang="en-US" sz="2800" b="0" dirty="0" err="1" smtClean="0">
                <a:solidFill>
                  <a:srgbClr val="FF0000"/>
                </a:solidFill>
                <a:latin typeface="Times New Roman" pitchFamily="18" charset="0"/>
                <a:cs typeface="Times New Roman" pitchFamily="18" charset="0"/>
              </a:rPr>
              <a:t>thép</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quy</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định</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tại</a:t>
            </a:r>
            <a:r>
              <a:rPr lang="en-US" sz="2800" b="0" dirty="0" smtClean="0">
                <a:solidFill>
                  <a:schemeClr val="tx2"/>
                </a:solidFill>
                <a:latin typeface="Times New Roman" pitchFamily="18" charset="0"/>
                <a:cs typeface="Times New Roman" pitchFamily="18" charset="0"/>
              </a:rPr>
              <a:t> </a:t>
            </a:r>
            <a:r>
              <a:rPr lang="en-US" sz="2800" b="0" dirty="0" err="1" smtClean="0">
                <a:solidFill>
                  <a:srgbClr val="FF0000"/>
                </a:solidFill>
                <a:latin typeface="Times New Roman" pitchFamily="18" charset="0"/>
                <a:cs typeface="Times New Roman" pitchFamily="18" charset="0"/>
              </a:rPr>
              <a:t>phụ</a:t>
            </a:r>
            <a:r>
              <a:rPr lang="en-US" sz="2800" b="0" dirty="0" smtClean="0">
                <a:solidFill>
                  <a:srgbClr val="FF0000"/>
                </a:solidFill>
                <a:latin typeface="Times New Roman" pitchFamily="18" charset="0"/>
                <a:cs typeface="Times New Roman" pitchFamily="18" charset="0"/>
              </a:rPr>
              <a:t> </a:t>
            </a:r>
            <a:r>
              <a:rPr lang="en-US" sz="2800" b="0" dirty="0" err="1" smtClean="0">
                <a:solidFill>
                  <a:srgbClr val="FF0000"/>
                </a:solidFill>
                <a:latin typeface="Times New Roman" pitchFamily="18" charset="0"/>
                <a:cs typeface="Times New Roman" pitchFamily="18" charset="0"/>
              </a:rPr>
              <a:t>lục</a:t>
            </a:r>
            <a:r>
              <a:rPr lang="en-US" sz="2800" b="0" dirty="0" smtClean="0">
                <a:solidFill>
                  <a:srgbClr val="FF0000"/>
                </a:solidFill>
                <a:latin typeface="Times New Roman" pitchFamily="18" charset="0"/>
                <a:cs typeface="Times New Roman" pitchFamily="18" charset="0"/>
              </a:rPr>
              <a:t> </a:t>
            </a:r>
            <a:r>
              <a:rPr lang="en-US" sz="2800" b="0" dirty="0" err="1" smtClean="0">
                <a:solidFill>
                  <a:srgbClr val="FF0000"/>
                </a:solidFill>
                <a:latin typeface="Times New Roman" pitchFamily="18" charset="0"/>
                <a:cs typeface="Times New Roman" pitchFamily="18" charset="0"/>
              </a:rPr>
              <a:t>số</a:t>
            </a:r>
            <a:r>
              <a:rPr lang="en-US" sz="2800" b="0" dirty="0" smtClean="0">
                <a:solidFill>
                  <a:srgbClr val="FF0000"/>
                </a:solidFill>
                <a:latin typeface="Times New Roman" pitchFamily="18" charset="0"/>
                <a:cs typeface="Times New Roman" pitchFamily="18" charset="0"/>
              </a:rPr>
              <a:t> 01 </a:t>
            </a:r>
            <a:r>
              <a:rPr lang="en-US" sz="2800" b="0" dirty="0" err="1" smtClean="0">
                <a:solidFill>
                  <a:schemeClr val="tx2"/>
                </a:solidFill>
                <a:latin typeface="Times New Roman" pitchFamily="18" charset="0"/>
                <a:cs typeface="Times New Roman" pitchFamily="18" charset="0"/>
              </a:rPr>
              <a:t>kèm</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theo</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thông</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tư</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này</a:t>
            </a:r>
            <a:r>
              <a:rPr lang="en-US" sz="2800" b="0" dirty="0" smtClean="0">
                <a:solidFill>
                  <a:schemeClr val="tx2"/>
                </a:solidFill>
                <a:latin typeface="Times New Roman" pitchFamily="18" charset="0"/>
                <a:cs typeface="Times New Roman" pitchFamily="18" charset="0"/>
              </a:rPr>
              <a:t>.</a:t>
            </a:r>
            <a:br>
              <a:rPr lang="en-US" sz="2800" b="0" dirty="0" smtClean="0">
                <a:solidFill>
                  <a:schemeClr val="tx2"/>
                </a:solidFill>
                <a:latin typeface="Times New Roman" pitchFamily="18" charset="0"/>
                <a:cs typeface="Times New Roman" pitchFamily="18" charset="0"/>
              </a:rPr>
            </a:br>
            <a:endParaRPr lang="en-US" sz="2800" b="0" dirty="0" smtClean="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05000" y="2895600"/>
            <a:ext cx="7239000" cy="3429000"/>
          </a:xfrm>
        </p:spPr>
        <p:txBody>
          <a:bodyPr/>
          <a:lstStyle/>
          <a:p>
            <a:pPr algn="l"/>
            <a:r>
              <a:rPr lang="en-US" sz="2800" smtClean="0">
                <a:solidFill>
                  <a:schemeClr val="tx2"/>
                </a:solidFill>
                <a:latin typeface="Times New Roman" pitchFamily="18" charset="0"/>
                <a:cs typeface="Times New Roman" pitchFamily="18" charset="0"/>
              </a:rPr>
              <a:t>*Những mặt hàng thép thuộc Phụ lục 1 (vừa nêu) nếu NK theo </a:t>
            </a:r>
            <a:r>
              <a:rPr lang="en-US" sz="2800" smtClean="0">
                <a:solidFill>
                  <a:srgbClr val="FF0000"/>
                </a:solidFill>
                <a:latin typeface="Times New Roman" pitchFamily="18" charset="0"/>
                <a:cs typeface="Times New Roman" pitchFamily="18" charset="0"/>
              </a:rPr>
              <a:t>một trong những loại hình sau</a:t>
            </a:r>
            <a:r>
              <a:rPr lang="en-US" sz="2800" smtClean="0">
                <a:solidFill>
                  <a:schemeClr val="tx2"/>
                </a:solidFill>
                <a:latin typeface="Times New Roman" pitchFamily="18" charset="0"/>
                <a:cs typeface="Times New Roman" pitchFamily="18" charset="0"/>
              </a:rPr>
              <a:t>:</a:t>
            </a:r>
          </a:p>
          <a:p>
            <a:pPr algn="l"/>
            <a:r>
              <a:rPr lang="en-US" sz="2800" b="1" i="1" smtClean="0">
                <a:solidFill>
                  <a:schemeClr val="tx2"/>
                </a:solidFill>
                <a:latin typeface="Times New Roman" pitchFamily="18" charset="0"/>
                <a:cs typeface="Times New Roman" pitchFamily="18" charset="0"/>
              </a:rPr>
              <a:t>+ </a:t>
            </a:r>
            <a:r>
              <a:rPr lang="en-US" sz="2800" smtClean="0">
                <a:solidFill>
                  <a:schemeClr val="tx2"/>
                </a:solidFill>
                <a:latin typeface="Times New Roman" pitchFamily="18" charset="0"/>
                <a:cs typeface="Times New Roman" pitchFamily="18" charset="0"/>
              </a:rPr>
              <a:t>Hàng </a:t>
            </a:r>
            <a:r>
              <a:rPr lang="en-US" sz="2800" dirty="0" err="1" smtClean="0">
                <a:solidFill>
                  <a:srgbClr val="FF0000"/>
                </a:solidFill>
                <a:latin typeface="Times New Roman" pitchFamily="18" charset="0"/>
                <a:cs typeface="Times New Roman" pitchFamily="18" charset="0"/>
              </a:rPr>
              <a:t>tạm</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nhập</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tái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xuất</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tạm</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xuất</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tái</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nhập</a:t>
            </a:r>
            <a:r>
              <a:rPr lang="en-US" sz="2800" dirty="0" smtClean="0">
                <a:solidFill>
                  <a:schemeClr val="tx2"/>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chuyển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khẩu</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quá</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cảnh</a:t>
            </a:r>
            <a:r>
              <a:rPr lang="en-US" sz="2800" dirty="0" smtClean="0">
                <a:solidFill>
                  <a:schemeClr val="tx2"/>
                </a:solidFill>
                <a:latin typeface="Times New Roman" pitchFamily="18" charset="0"/>
                <a:cs typeface="Times New Roman" pitchFamily="18" charset="0"/>
              </a:rPr>
              <a:t>;</a:t>
            </a:r>
            <a:r>
              <a:rPr lang="en-US" sz="2800" smtClean="0">
                <a:solidFill>
                  <a:schemeClr val="tx2"/>
                </a:solidFill>
                <a:latin typeface="Times New Roman" pitchFamily="18" charset="0"/>
                <a:cs typeface="Times New Roman" pitchFamily="18" charset="0"/>
              </a:rPr>
              <a:t/>
            </a:r>
            <a:br>
              <a:rPr lang="en-US" sz="2800" smtClean="0">
                <a:solidFill>
                  <a:schemeClr val="tx2"/>
                </a:solidFill>
                <a:latin typeface="Times New Roman" pitchFamily="18" charset="0"/>
                <a:cs typeface="Times New Roman" pitchFamily="18" charset="0"/>
              </a:rPr>
            </a:br>
            <a:r>
              <a:rPr lang="en-US" sz="2800" b="1" i="1" smtClean="0">
                <a:solidFill>
                  <a:schemeClr val="tx2"/>
                </a:solidFill>
                <a:latin typeface="Times New Roman" pitchFamily="18" charset="0"/>
                <a:cs typeface="Times New Roman" pitchFamily="18" charset="0"/>
              </a:rPr>
              <a:t>+ </a:t>
            </a:r>
            <a:r>
              <a:rPr lang="en-US" sz="2800" smtClean="0">
                <a:solidFill>
                  <a:schemeClr val="tx2"/>
                </a:solidFill>
                <a:latin typeface="Times New Roman" pitchFamily="18" charset="0"/>
                <a:cs typeface="Times New Roman" pitchFamily="18" charset="0"/>
              </a:rPr>
              <a:t>Hàng nhập </a:t>
            </a:r>
            <a:r>
              <a:rPr lang="en-US" sz="2800" dirty="0" err="1" smtClean="0">
                <a:solidFill>
                  <a:schemeClr val="tx2"/>
                </a:solidFill>
                <a:latin typeface="Times New Roman" pitchFamily="18" charset="0"/>
                <a:cs typeface="Times New Roman" pitchFamily="18" charset="0"/>
              </a:rPr>
              <a:t>khẩu</a:t>
            </a:r>
            <a:r>
              <a:rPr lang="en-US" sz="2800" dirty="0" smtClean="0">
                <a:solidFill>
                  <a:schemeClr val="tx2"/>
                </a:solidFill>
                <a:latin typeface="Times New Roman" pitchFamily="18" charset="0"/>
                <a:cs typeface="Times New Roman" pitchFamily="18" charset="0"/>
              </a:rPr>
              <a:t> </a:t>
            </a:r>
            <a:r>
              <a:rPr lang="en-US" sz="2800" dirty="0" smtClean="0">
                <a:solidFill>
                  <a:srgbClr val="FF0000"/>
                </a:solidFill>
                <a:latin typeface="Times New Roman" pitchFamily="18" charset="0"/>
                <a:cs typeface="Times New Roman" pitchFamily="18" charset="0"/>
              </a:rPr>
              <a:t>phi </a:t>
            </a:r>
            <a:r>
              <a:rPr lang="en-US" sz="2800" dirty="0" err="1" smtClean="0">
                <a:solidFill>
                  <a:srgbClr val="FF0000"/>
                </a:solidFill>
                <a:latin typeface="Times New Roman" pitchFamily="18" charset="0"/>
                <a:cs typeface="Times New Roman" pitchFamily="18" charset="0"/>
              </a:rPr>
              <a:t>mậu</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dịch</a:t>
            </a:r>
            <a:r>
              <a:rPr lang="en-US" sz="2800" dirty="0" smtClean="0">
                <a:solidFill>
                  <a:schemeClr val="tx2"/>
                </a:solidFill>
                <a:latin typeface="Times New Roman" pitchFamily="18" charset="0"/>
                <a:cs typeface="Times New Roman" pitchFamily="18" charset="0"/>
              </a:rPr>
              <a:t>;</a:t>
            </a:r>
            <a:r>
              <a:rPr lang="en-US" sz="2800" smtClean="0">
                <a:solidFill>
                  <a:schemeClr val="tx2"/>
                </a:solidFill>
                <a:latin typeface="Times New Roman" pitchFamily="18" charset="0"/>
                <a:cs typeface="Times New Roman" pitchFamily="18" charset="0"/>
              </a:rPr>
              <a:t/>
            </a:r>
            <a:br>
              <a:rPr lang="en-US" sz="2800" smtClean="0">
                <a:solidFill>
                  <a:schemeClr val="tx2"/>
                </a:solidFill>
                <a:latin typeface="Times New Roman" pitchFamily="18" charset="0"/>
                <a:cs typeface="Times New Roman" pitchFamily="18" charset="0"/>
              </a:rPr>
            </a:br>
            <a:r>
              <a:rPr lang="en-US" sz="2800" b="1" i="1" smtClean="0">
                <a:solidFill>
                  <a:schemeClr val="tx2"/>
                </a:solidFill>
                <a:latin typeface="Times New Roman" pitchFamily="18" charset="0"/>
                <a:cs typeface="Times New Roman" pitchFamily="18" charset="0"/>
              </a:rPr>
              <a:t>+ </a:t>
            </a:r>
            <a:r>
              <a:rPr lang="en-US" sz="2800" smtClean="0">
                <a:solidFill>
                  <a:schemeClr val="tx2"/>
                </a:solidFill>
                <a:latin typeface="Times New Roman" pitchFamily="18" charset="0"/>
                <a:cs typeface="Times New Roman" pitchFamily="18" charset="0"/>
              </a:rPr>
              <a:t>Hàng </a:t>
            </a:r>
            <a:r>
              <a:rPr lang="en-US" sz="2800" dirty="0" err="1" smtClean="0">
                <a:solidFill>
                  <a:schemeClr val="tx2"/>
                </a:solidFill>
                <a:latin typeface="Times New Roman" pitchFamily="18" charset="0"/>
                <a:cs typeface="Times New Roman" pitchFamily="18" charset="0"/>
              </a:rPr>
              <a:t>nhập</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khẩu</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để</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trực</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tiếp</a:t>
            </a:r>
            <a:r>
              <a:rPr lang="en-US" sz="2800" dirty="0" smtClean="0">
                <a:solidFill>
                  <a:schemeClr val="tx2"/>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phục</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vụ</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sản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xuất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gia</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công</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kể</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cả</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hàng</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nhập</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khẩu</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để</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lắp</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ráp</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sửa</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chữa</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bảo</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hành</a:t>
            </a:r>
            <a:r>
              <a:rPr lang="en-US" sz="2800" dirty="0" smtClean="0">
                <a:solidFill>
                  <a:schemeClr val="tx2"/>
                </a:solidFill>
                <a:latin typeface="Times New Roman" pitchFamily="18" charset="0"/>
                <a:cs typeface="Times New Roman" pitchFamily="18" charset="0"/>
              </a:rPr>
              <a:t>).</a:t>
            </a:r>
            <a:br>
              <a:rPr lang="en-US" sz="2800" dirty="0" smtClean="0">
                <a:solidFill>
                  <a:schemeClr val="tx2"/>
                </a:solidFill>
                <a:latin typeface="Times New Roman" pitchFamily="18" charset="0"/>
                <a:cs typeface="Times New Roman" pitchFamily="18" charset="0"/>
              </a:rPr>
            </a:br>
            <a:r>
              <a:rPr lang="en-US" sz="2800" dirty="0" smtClean="0">
                <a:solidFill>
                  <a:schemeClr val="tx2"/>
                </a:solidFill>
                <a:latin typeface="Times New Roman" pitchFamily="18" charset="0"/>
                <a:cs typeface="Times New Roman" pitchFamily="18" charset="0"/>
              </a:rPr>
              <a:t/>
            </a:r>
            <a:br>
              <a:rPr lang="en-US" sz="2800" dirty="0" smtClean="0">
                <a:solidFill>
                  <a:schemeClr val="tx2"/>
                </a:solidFill>
                <a:latin typeface="Times New Roman" pitchFamily="18" charset="0"/>
                <a:cs typeface="Times New Roman" pitchFamily="18" charset="0"/>
              </a:rPr>
            </a:br>
            <a:r>
              <a:rPr lang="en-US" sz="2800" dirty="0" smtClean="0">
                <a:solidFill>
                  <a:schemeClr val="tx2"/>
                </a:solidFill>
                <a:latin typeface="Times New Roman" pitchFamily="18" charset="0"/>
                <a:cs typeface="Times New Roman" pitchFamily="18" charset="0"/>
              </a:rPr>
              <a:t/>
            </a:r>
            <a:br>
              <a:rPr lang="en-US" sz="2800" dirty="0" smtClean="0">
                <a:solidFill>
                  <a:schemeClr val="tx2"/>
                </a:solidFill>
                <a:latin typeface="Times New Roman" pitchFamily="18" charset="0"/>
                <a:cs typeface="Times New Roman" pitchFamily="18" charset="0"/>
              </a:rPr>
            </a:br>
            <a:r>
              <a:rPr lang="en-US" sz="2800" dirty="0" smtClean="0">
                <a:solidFill>
                  <a:schemeClr val="tx2"/>
                </a:solidFill>
                <a:latin typeface="Times New Roman" pitchFamily="18" charset="0"/>
                <a:cs typeface="Times New Roman" pitchFamily="18" charset="0"/>
              </a:rPr>
              <a:t/>
            </a:r>
            <a:br>
              <a:rPr lang="en-US" sz="2800" dirty="0" smtClean="0">
                <a:solidFill>
                  <a:schemeClr val="tx2"/>
                </a:solidFill>
                <a:latin typeface="Times New Roman" pitchFamily="18" charset="0"/>
                <a:cs typeface="Times New Roman" pitchFamily="18" charset="0"/>
              </a:rPr>
            </a:br>
            <a:endParaRPr lang="vi-VN" sz="2800" dirty="0" smtClean="0">
              <a:latin typeface="Times New Roman" pitchFamily="18" charset="0"/>
              <a:cs typeface="Times New Roman" pitchFamily="18" charset="0"/>
            </a:endParaRPr>
          </a:p>
        </p:txBody>
      </p:sp>
      <p:sp>
        <p:nvSpPr>
          <p:cNvPr id="4" name="Subtitle 2"/>
          <p:cNvSpPr>
            <a:spLocks noGrp="1"/>
          </p:cNvSpPr>
          <p:nvPr>
            <p:ph type="ctrTitle"/>
          </p:nvPr>
        </p:nvSpPr>
        <p:spPr>
          <a:xfrm>
            <a:off x="2133600" y="1828800"/>
            <a:ext cx="6553200" cy="917575"/>
          </a:xfrm>
        </p:spPr>
        <p:txBody>
          <a:bodyPr/>
          <a:lstStyle/>
          <a:p>
            <a:pPr algn="l"/>
            <a:r>
              <a:rPr lang="en-US" sz="2800" dirty="0" smtClean="0"/>
              <a:t/>
            </a:r>
            <a:br>
              <a:rPr lang="en-US" sz="2800" dirty="0" smtClean="0"/>
            </a:br>
            <a:r>
              <a:rPr lang="en-US" sz="2800" dirty="0" smtClean="0"/>
              <a:t>2.1/ HÀNG HÓA KHÔNG CẦN LÀM GIẤY </a:t>
            </a:r>
            <a:r>
              <a:rPr lang="en-US" sz="2800" smtClean="0"/>
              <a:t>PHÉP </a:t>
            </a:r>
            <a:r>
              <a:rPr lang="en-US" sz="2800" smtClean="0"/>
              <a:t>NKTĐ.</a:t>
            </a:r>
            <a:endParaRPr lang="en-US" sz="2800" dirty="0" smtClean="0"/>
          </a:p>
          <a:p>
            <a:pPr algn="l"/>
            <a:endParaRPr lang="en-US" sz="2800" b="1" dirty="0" smtClean="0"/>
          </a:p>
        </p:txBody>
      </p:sp>
      <p:sp>
        <p:nvSpPr>
          <p:cNvPr id="6" name="Title 1"/>
          <p:cNvSpPr txBox="1">
            <a:spLocks/>
          </p:cNvSpPr>
          <p:nvPr/>
        </p:nvSpPr>
        <p:spPr bwMode="auto">
          <a:xfrm>
            <a:off x="1295400" y="228600"/>
            <a:ext cx="8305800" cy="1447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0" cap="none" spc="0" normalizeH="0" baseline="0" noProof="0" dirty="0">
              <a:ln>
                <a:noFill/>
              </a:ln>
              <a:solidFill>
                <a:srgbClr val="C00000"/>
              </a:solidFill>
              <a:effectLst/>
              <a:uLnTx/>
              <a:uFillTx/>
              <a:latin typeface="+mj-lt"/>
              <a:ea typeface="+mj-ea"/>
              <a:cs typeface="+mj-cs"/>
            </a:endParaRPr>
          </a:p>
        </p:txBody>
      </p:sp>
      <p:sp>
        <p:nvSpPr>
          <p:cNvPr id="5" name="Title 1"/>
          <p:cNvSpPr txBox="1">
            <a:spLocks/>
          </p:cNvSpPr>
          <p:nvPr/>
        </p:nvSpPr>
        <p:spPr bwMode="auto">
          <a:xfrm>
            <a:off x="1295400" y="457200"/>
            <a:ext cx="7848600" cy="1447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rgbClr val="C00000"/>
                </a:solidFill>
                <a:effectLst/>
                <a:uLnTx/>
                <a:uFillTx/>
                <a:latin typeface="Times New Roman" pitchFamily="18" charset="0"/>
                <a:ea typeface="+mj-ea"/>
                <a:cs typeface="Times New Roman" pitchFamily="18" charset="0"/>
              </a:rPr>
              <a:t>2.HÀNG HÓA CẦN/KHÔNG CẦN LÀM GIẤY PHÉP NKTĐ</a:t>
            </a:r>
            <a:endParaRPr kumimoji="0" lang="en-US" sz="3600" b="0" i="0" u="none" strike="noStrike" kern="0" cap="none" spc="0" normalizeH="0" baseline="0" noProof="0" dirty="0">
              <a:ln>
                <a:noFill/>
              </a:ln>
              <a:solidFill>
                <a:srgbClr val="C0000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685800"/>
            <a:ext cx="7772400" cy="990600"/>
          </a:xfrm>
        </p:spPr>
        <p:txBody>
          <a:bodyPr/>
          <a:lstStyle/>
          <a:p>
            <a:r>
              <a:rPr lang="en-US" dirty="0" smtClean="0">
                <a:solidFill>
                  <a:srgbClr val="C00000"/>
                </a:solidFill>
                <a:latin typeface="Times New Roman" pitchFamily="18" charset="0"/>
                <a:cs typeface="Times New Roman" pitchFamily="18" charset="0"/>
              </a:rPr>
              <a:t>3. THỦ TỤC XIN CẤP GIẤY PHÉP NKTĐ</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graphicFrame>
        <p:nvGraphicFramePr>
          <p:cNvPr id="4" name="Diagram 3"/>
          <p:cNvGraphicFramePr/>
          <p:nvPr/>
        </p:nvGraphicFramePr>
        <p:xfrm>
          <a:off x="2133600" y="1905000"/>
          <a:ext cx="6629400" cy="3937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4343400"/>
            <a:ext cx="7772400" cy="1500187"/>
          </a:xfrm>
        </p:spPr>
        <p:txBody>
          <a:bodyPr/>
          <a:lstStyle/>
          <a:p>
            <a:r>
              <a:rPr lang="en-US" sz="2800" dirty="0" err="1" smtClean="0">
                <a:solidFill>
                  <a:schemeClr val="tx2"/>
                </a:solidFill>
                <a:latin typeface="Times New Roman" pitchFamily="18" charset="0"/>
                <a:cs typeface="Times New Roman" pitchFamily="18" charset="0"/>
              </a:rPr>
              <a:t>Người</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đề</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nghị</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cấp</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Giấy</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phép</a:t>
            </a:r>
            <a:r>
              <a:rPr lang="en-US" sz="2800" dirty="0" smtClean="0">
                <a:solidFill>
                  <a:schemeClr val="tx2"/>
                </a:solidFill>
                <a:latin typeface="Times New Roman" pitchFamily="18" charset="0"/>
                <a:cs typeface="Times New Roman" pitchFamily="18" charset="0"/>
              </a:rPr>
              <a:t> NK </a:t>
            </a:r>
            <a:r>
              <a:rPr lang="en-US" sz="2800" dirty="0" err="1" smtClean="0">
                <a:solidFill>
                  <a:schemeClr val="tx2"/>
                </a:solidFill>
                <a:latin typeface="Times New Roman" pitchFamily="18" charset="0"/>
                <a:cs typeface="Times New Roman" pitchFamily="18" charset="0"/>
              </a:rPr>
              <a:t>tự</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động</a:t>
            </a:r>
            <a:r>
              <a:rPr lang="en-US" sz="2800" dirty="0" smtClean="0">
                <a:solidFill>
                  <a:schemeClr val="tx2"/>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phải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đăng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ký</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hồ</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sơ</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thương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nhân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với</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Cơ</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quan</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cấp</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Giấy</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phép</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khi</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đề</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nghị</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cấp</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Giấy</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phép</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nhập</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khẩu</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tự</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động</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lần</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đầu</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tiên</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và</a:t>
            </a:r>
            <a:r>
              <a:rPr lang="en-US" sz="2800" dirty="0" smtClean="0">
                <a:solidFill>
                  <a:schemeClr val="tx1"/>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chỉ</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được</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xem</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xét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cấp</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Giấy</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phép</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nhập</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khẩu</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tự</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động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khi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đã</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đăng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ký</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hồ</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sơ</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thương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nhân</a:t>
            </a:r>
            <a:r>
              <a:rPr lang="en-US" sz="2800" dirty="0" smtClean="0">
                <a:solidFill>
                  <a:srgbClr val="FF0000"/>
                </a:solidFill>
                <a:latin typeface="Times New Roman" pitchFamily="18" charset="0"/>
                <a:cs typeface="Times New Roman" pitchFamily="18" charset="0"/>
              </a:rPr>
              <a:t>.</a:t>
            </a:r>
          </a:p>
          <a:p>
            <a:endParaRPr lang="en-US" sz="2800" dirty="0"/>
          </a:p>
        </p:txBody>
      </p:sp>
      <p:sp>
        <p:nvSpPr>
          <p:cNvPr id="4" name="Title 1"/>
          <p:cNvSpPr txBox="1">
            <a:spLocks/>
          </p:cNvSpPr>
          <p:nvPr/>
        </p:nvSpPr>
        <p:spPr bwMode="auto">
          <a:xfrm>
            <a:off x="381000" y="685800"/>
            <a:ext cx="7620000" cy="1295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rgbClr val="C00000"/>
                </a:solidFill>
                <a:effectLst/>
                <a:uLnTx/>
                <a:uFillTx/>
                <a:latin typeface="Times New Roman" pitchFamily="18" charset="0"/>
                <a:ea typeface="+mj-ea"/>
                <a:cs typeface="Times New Roman" pitchFamily="18" charset="0"/>
              </a:rPr>
              <a:t>3. THỦ TỤC XIN CẤP GIẤY PHÉP NKTĐ</a:t>
            </a:r>
            <a:r>
              <a:rPr kumimoji="0" lang="en-US" sz="40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0" lang="en-US" sz="40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endParaRPr kumimoji="0" lang="en-US" sz="4000" b="0" i="0" u="none" strike="noStrike" kern="0" cap="none" spc="0" normalizeH="0" baseline="0" noProof="0" dirty="0">
              <a:ln>
                <a:noFill/>
              </a:ln>
              <a:solidFill>
                <a:schemeClr val="tx2"/>
              </a:solidFill>
              <a:effectLst/>
              <a:uLnTx/>
              <a:uFillTx/>
              <a:latin typeface="+mj-lt"/>
              <a:ea typeface="+mj-ea"/>
              <a:cs typeface="+mj-cs"/>
            </a:endParaRPr>
          </a:p>
        </p:txBody>
      </p:sp>
      <p:sp>
        <p:nvSpPr>
          <p:cNvPr id="5" name="Rectangle 4"/>
          <p:cNvSpPr/>
          <p:nvPr/>
        </p:nvSpPr>
        <p:spPr>
          <a:xfrm>
            <a:off x="1143000" y="1752600"/>
            <a:ext cx="5214569" cy="1261884"/>
          </a:xfrm>
          <a:prstGeom prst="rect">
            <a:avLst/>
          </a:prstGeom>
        </p:spPr>
        <p:txBody>
          <a:bodyPr wrap="none">
            <a:spAutoFit/>
          </a:bodyPr>
          <a:lstStyle/>
          <a:p>
            <a:pPr lvl="0"/>
            <a:r>
              <a:rPr lang="en-US" sz="3600" b="0" dirty="0" smtClean="0">
                <a:solidFill>
                  <a:schemeClr val="tx2"/>
                </a:solidFill>
                <a:latin typeface="Times New Roman" pitchFamily="18" charset="0"/>
                <a:cs typeface="Times New Roman" pitchFamily="18" charset="0"/>
              </a:rPr>
              <a:t>3.1/ DN ĐĂNG KÝ </a:t>
            </a:r>
          </a:p>
          <a:p>
            <a:pPr lvl="0"/>
            <a:r>
              <a:rPr lang="en-US" sz="3600" b="0" dirty="0" smtClean="0">
                <a:solidFill>
                  <a:schemeClr val="tx2"/>
                </a:solidFill>
                <a:latin typeface="Times New Roman" pitchFamily="18" charset="0"/>
                <a:cs typeface="Times New Roman" pitchFamily="18" charset="0"/>
              </a:rPr>
              <a:t>HỒ SƠ THƯƠNG NHÂN</a:t>
            </a:r>
            <a:r>
              <a:rPr lang="en-US" sz="4000" b="0" dirty="0" smtClean="0">
                <a:solidFill>
                  <a:schemeClr val="tx2"/>
                </a:solidFill>
                <a:latin typeface="Times New Roman" pitchFamily="18" charset="0"/>
                <a:cs typeface="Times New Roman" pitchFamily="18" charset="0"/>
              </a:rPr>
              <a:t>.</a:t>
            </a:r>
            <a:endParaRPr lang="en-US" sz="4000" b="0" dirty="0">
              <a:solidFill>
                <a:schemeClr val="tx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3124200"/>
            <a:ext cx="7010400" cy="2246769"/>
          </a:xfrm>
          <a:prstGeom prst="rect">
            <a:avLst/>
          </a:prstGeom>
        </p:spPr>
        <p:txBody>
          <a:bodyPr wrap="square">
            <a:spAutoFit/>
          </a:bodyPr>
          <a:lstStyle/>
          <a:p>
            <a:pPr marL="514350" indent="-514350">
              <a:buFont typeface="Wingdings" pitchFamily="2" charset="2"/>
              <a:buChar char="v"/>
            </a:pPr>
            <a:r>
              <a:rPr lang="en-US" sz="2800" b="0" dirty="0" err="1" smtClean="0">
                <a:solidFill>
                  <a:schemeClr val="tx2"/>
                </a:solidFill>
                <a:latin typeface="Times New Roman" pitchFamily="18" charset="0"/>
                <a:cs typeface="Times New Roman" pitchFamily="18" charset="0"/>
              </a:rPr>
              <a:t>Hồ</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sơ</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thương</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nhân</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bao</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gồm</a:t>
            </a:r>
            <a:r>
              <a:rPr lang="en-US" sz="2800" b="0" dirty="0" smtClean="0">
                <a:solidFill>
                  <a:schemeClr val="tx2"/>
                </a:solidFill>
                <a:latin typeface="Times New Roman" pitchFamily="18" charset="0"/>
                <a:cs typeface="Times New Roman" pitchFamily="18" charset="0"/>
              </a:rPr>
              <a:t>:</a:t>
            </a:r>
          </a:p>
          <a:p>
            <a:r>
              <a:rPr lang="en-US" sz="2800" b="0" dirty="0" smtClean="0">
                <a:latin typeface="Times New Roman" pitchFamily="18" charset="0"/>
                <a:cs typeface="Times New Roman" pitchFamily="18" charset="0"/>
              </a:rPr>
              <a:t>  </a:t>
            </a:r>
            <a:r>
              <a:rPr lang="en-US" sz="2800" b="0" dirty="0" smtClean="0">
                <a:solidFill>
                  <a:schemeClr val="tx2"/>
                </a:solidFill>
                <a:latin typeface="Times New Roman" pitchFamily="18" charset="0"/>
                <a:cs typeface="Times New Roman" pitchFamily="18" charset="0"/>
              </a:rPr>
              <a:t>- </a:t>
            </a:r>
            <a:r>
              <a:rPr lang="en-US" sz="2800" b="0" dirty="0" err="1" smtClean="0">
                <a:solidFill>
                  <a:srgbClr val="FF0000"/>
                </a:solidFill>
                <a:latin typeface="Times New Roman" pitchFamily="18" charset="0"/>
                <a:cs typeface="Times New Roman" pitchFamily="18" charset="0"/>
              </a:rPr>
              <a:t>Đăng</a:t>
            </a:r>
            <a:r>
              <a:rPr lang="en-US" sz="2800" b="0" dirty="0" smtClean="0">
                <a:solidFill>
                  <a:srgbClr val="FF0000"/>
                </a:solidFill>
                <a:latin typeface="Times New Roman" pitchFamily="18" charset="0"/>
                <a:cs typeface="Times New Roman" pitchFamily="18" charset="0"/>
              </a:rPr>
              <a:t> </a:t>
            </a:r>
            <a:r>
              <a:rPr lang="en-US" sz="2800" b="0" dirty="0" err="1" smtClean="0">
                <a:solidFill>
                  <a:srgbClr val="FF0000"/>
                </a:solidFill>
                <a:latin typeface="Times New Roman" pitchFamily="18" charset="0"/>
                <a:cs typeface="Times New Roman" pitchFamily="18" charset="0"/>
              </a:rPr>
              <a:t>ký</a:t>
            </a:r>
            <a:r>
              <a:rPr lang="en-US" sz="2800" b="0" dirty="0" smtClean="0">
                <a:solidFill>
                  <a:srgbClr val="FF0000"/>
                </a:solidFill>
                <a:latin typeface="Times New Roman" pitchFamily="18" charset="0"/>
                <a:cs typeface="Times New Roman" pitchFamily="18" charset="0"/>
              </a:rPr>
              <a:t> </a:t>
            </a:r>
            <a:r>
              <a:rPr lang="en-US" sz="2800" b="0" dirty="0" err="1" smtClean="0">
                <a:solidFill>
                  <a:srgbClr val="FF0000"/>
                </a:solidFill>
                <a:latin typeface="Times New Roman" pitchFamily="18" charset="0"/>
                <a:cs typeface="Times New Roman" pitchFamily="18" charset="0"/>
              </a:rPr>
              <a:t>mẫu</a:t>
            </a:r>
            <a:r>
              <a:rPr lang="en-US" sz="2800" b="0" dirty="0" smtClean="0">
                <a:solidFill>
                  <a:srgbClr val="FF0000"/>
                </a:solidFill>
                <a:latin typeface="Times New Roman" pitchFamily="18" charset="0"/>
                <a:cs typeface="Times New Roman" pitchFamily="18" charset="0"/>
              </a:rPr>
              <a:t> </a:t>
            </a:r>
            <a:r>
              <a:rPr lang="en-US" sz="2800" b="0" dirty="0" err="1" smtClean="0">
                <a:solidFill>
                  <a:srgbClr val="FF0000"/>
                </a:solidFill>
                <a:latin typeface="Times New Roman" pitchFamily="18" charset="0"/>
                <a:cs typeface="Times New Roman" pitchFamily="18" charset="0"/>
              </a:rPr>
              <a:t>chữ</a:t>
            </a:r>
            <a:r>
              <a:rPr lang="en-US" sz="2800" b="0" dirty="0" smtClean="0">
                <a:solidFill>
                  <a:srgbClr val="FF0000"/>
                </a:solidFill>
                <a:latin typeface="Times New Roman" pitchFamily="18" charset="0"/>
                <a:cs typeface="Times New Roman" pitchFamily="18" charset="0"/>
              </a:rPr>
              <a:t> </a:t>
            </a:r>
            <a:r>
              <a:rPr lang="en-US" sz="2800" b="0" dirty="0" err="1" smtClean="0">
                <a:solidFill>
                  <a:srgbClr val="FF0000"/>
                </a:solidFill>
                <a:latin typeface="Times New Roman" pitchFamily="18" charset="0"/>
                <a:cs typeface="Times New Roman" pitchFamily="18" charset="0"/>
              </a:rPr>
              <a:t>ký</a:t>
            </a:r>
            <a:r>
              <a:rPr lang="en-US" sz="2800" b="0" dirty="0" smtClean="0">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của</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người</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có</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thẩm</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quyền</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ký</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hoặc</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được</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ủy</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quyền</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ký</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Đơn</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đề</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nghị</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cấp</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Giấy</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phép</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nhập</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khẩu</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tự</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động</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và</a:t>
            </a:r>
            <a:r>
              <a:rPr lang="en-US" sz="2800" b="0" dirty="0" smtClean="0">
                <a:solidFill>
                  <a:schemeClr val="tx2"/>
                </a:solidFill>
                <a:latin typeface="Times New Roman" pitchFamily="18" charset="0"/>
                <a:cs typeface="Times New Roman" pitchFamily="18" charset="0"/>
              </a:rPr>
              <a:t> </a:t>
            </a:r>
            <a:r>
              <a:rPr lang="en-US" sz="2800" b="0" dirty="0" smtClean="0">
                <a:solidFill>
                  <a:srgbClr val="FF0000"/>
                </a:solidFill>
                <a:latin typeface="Times New Roman" pitchFamily="18" charset="0"/>
                <a:cs typeface="Times New Roman" pitchFamily="18" charset="0"/>
              </a:rPr>
              <a:t>con </a:t>
            </a:r>
            <a:r>
              <a:rPr lang="en-US" sz="2800" b="0" dirty="0" err="1" smtClean="0">
                <a:solidFill>
                  <a:srgbClr val="FF0000"/>
                </a:solidFill>
                <a:latin typeface="Times New Roman" pitchFamily="18" charset="0"/>
                <a:cs typeface="Times New Roman" pitchFamily="18" charset="0"/>
              </a:rPr>
              <a:t>dấu</a:t>
            </a:r>
            <a:r>
              <a:rPr lang="en-US" sz="2800" b="0" dirty="0" smtClean="0">
                <a:solidFill>
                  <a:srgbClr val="FF0000"/>
                </a:solidFill>
                <a:latin typeface="Times New Roman" pitchFamily="18" charset="0"/>
                <a:cs typeface="Times New Roman" pitchFamily="18" charset="0"/>
              </a:rPr>
              <a:t> </a:t>
            </a:r>
            <a:r>
              <a:rPr lang="en-US" sz="2800" b="0" dirty="0" err="1" smtClean="0">
                <a:solidFill>
                  <a:srgbClr val="FF0000"/>
                </a:solidFill>
                <a:latin typeface="Times New Roman" pitchFamily="18" charset="0"/>
                <a:cs typeface="Times New Roman" pitchFamily="18" charset="0"/>
              </a:rPr>
              <a:t>của</a:t>
            </a:r>
            <a:r>
              <a:rPr lang="en-US" sz="2800" b="0" dirty="0" smtClean="0">
                <a:solidFill>
                  <a:srgbClr val="FF0000"/>
                </a:solidFill>
                <a:latin typeface="Times New Roman" pitchFamily="18" charset="0"/>
                <a:cs typeface="Times New Roman" pitchFamily="18" charset="0"/>
              </a:rPr>
              <a:t> </a:t>
            </a:r>
            <a:r>
              <a:rPr lang="en-US" sz="2800" b="0" dirty="0" err="1" smtClean="0">
                <a:solidFill>
                  <a:srgbClr val="FF0000"/>
                </a:solidFill>
                <a:latin typeface="Times New Roman" pitchFamily="18" charset="0"/>
                <a:cs typeface="Times New Roman" pitchFamily="18" charset="0"/>
              </a:rPr>
              <a:t>thương</a:t>
            </a:r>
            <a:r>
              <a:rPr lang="en-US" sz="2800" b="0" dirty="0" smtClean="0">
                <a:solidFill>
                  <a:srgbClr val="FF0000"/>
                </a:solidFill>
                <a:latin typeface="Times New Roman" pitchFamily="18" charset="0"/>
                <a:cs typeface="Times New Roman" pitchFamily="18" charset="0"/>
              </a:rPr>
              <a:t> </a:t>
            </a:r>
            <a:r>
              <a:rPr lang="en-US" sz="2800" b="0" dirty="0" err="1" smtClean="0">
                <a:solidFill>
                  <a:srgbClr val="FF0000"/>
                </a:solidFill>
                <a:latin typeface="Times New Roman" pitchFamily="18" charset="0"/>
                <a:cs typeface="Times New Roman" pitchFamily="18" charset="0"/>
              </a:rPr>
              <a:t>nhân</a:t>
            </a:r>
            <a:r>
              <a:rPr lang="en-US" sz="2800" b="0" dirty="0" smtClean="0">
                <a:latin typeface="Times New Roman" pitchFamily="18" charset="0"/>
                <a:cs typeface="Times New Roman" pitchFamily="18" charset="0"/>
              </a:rPr>
              <a:t> </a:t>
            </a:r>
            <a:r>
              <a:rPr lang="en-US" sz="2800" b="0" dirty="0" smtClean="0">
                <a:solidFill>
                  <a:schemeClr val="tx2"/>
                </a:solidFill>
                <a:latin typeface="Times New Roman" pitchFamily="18" charset="0"/>
                <a:cs typeface="Times New Roman" pitchFamily="18" charset="0"/>
              </a:rPr>
              <a:t>(</a:t>
            </a:r>
            <a:r>
              <a:rPr lang="en-US" sz="2800" b="0" dirty="0" err="1" smtClean="0">
                <a:solidFill>
                  <a:schemeClr val="tx2"/>
                </a:solidFill>
                <a:latin typeface="Times New Roman" pitchFamily="18" charset="0"/>
                <a:cs typeface="Times New Roman" pitchFamily="18" charset="0"/>
              </a:rPr>
              <a:t>Phụ</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lục</a:t>
            </a:r>
            <a:r>
              <a:rPr lang="en-US" sz="2800" b="0" dirty="0" smtClean="0">
                <a:solidFill>
                  <a:schemeClr val="tx2"/>
                </a:solidFill>
                <a:latin typeface="Times New Roman" pitchFamily="18" charset="0"/>
                <a:cs typeface="Times New Roman" pitchFamily="18" charset="0"/>
              </a:rPr>
              <a:t> </a:t>
            </a:r>
            <a:r>
              <a:rPr lang="en-US" sz="2800" b="0" dirty="0" err="1" smtClean="0">
                <a:solidFill>
                  <a:schemeClr val="tx2"/>
                </a:solidFill>
                <a:latin typeface="Times New Roman" pitchFamily="18" charset="0"/>
                <a:cs typeface="Times New Roman" pitchFamily="18" charset="0"/>
              </a:rPr>
              <a:t>số</a:t>
            </a:r>
            <a:r>
              <a:rPr lang="en-US" sz="2800" b="0" dirty="0" smtClean="0">
                <a:solidFill>
                  <a:schemeClr val="tx2"/>
                </a:solidFill>
                <a:latin typeface="Times New Roman" pitchFamily="18" charset="0"/>
                <a:cs typeface="Times New Roman" pitchFamily="18" charset="0"/>
              </a:rPr>
              <a:t> 02);</a:t>
            </a:r>
          </a:p>
        </p:txBody>
      </p:sp>
      <p:sp>
        <p:nvSpPr>
          <p:cNvPr id="5" name="Rectangle 4"/>
          <p:cNvSpPr/>
          <p:nvPr/>
        </p:nvSpPr>
        <p:spPr>
          <a:xfrm>
            <a:off x="990600" y="1752600"/>
            <a:ext cx="5715000" cy="1261884"/>
          </a:xfrm>
          <a:prstGeom prst="rect">
            <a:avLst/>
          </a:prstGeom>
        </p:spPr>
        <p:txBody>
          <a:bodyPr wrap="square">
            <a:spAutoFit/>
          </a:bodyPr>
          <a:lstStyle/>
          <a:p>
            <a:pPr lvl="0"/>
            <a:r>
              <a:rPr lang="en-US" sz="3600" b="0" dirty="0" smtClean="0">
                <a:solidFill>
                  <a:schemeClr val="tx2"/>
                </a:solidFill>
                <a:latin typeface="Times New Roman" pitchFamily="18" charset="0"/>
                <a:cs typeface="Times New Roman" pitchFamily="18" charset="0"/>
              </a:rPr>
              <a:t>3.1/ DN ĐĂNG KÝ </a:t>
            </a:r>
          </a:p>
          <a:p>
            <a:pPr lvl="0"/>
            <a:r>
              <a:rPr lang="en-US" sz="3600" b="0" dirty="0" smtClean="0">
                <a:solidFill>
                  <a:schemeClr val="tx2"/>
                </a:solidFill>
                <a:latin typeface="Times New Roman" pitchFamily="18" charset="0"/>
                <a:cs typeface="Times New Roman" pitchFamily="18" charset="0"/>
              </a:rPr>
              <a:t>HỒ SƠ THƯƠNG NHÂN</a:t>
            </a:r>
            <a:r>
              <a:rPr lang="en-US" sz="4000" b="0" dirty="0" smtClean="0">
                <a:solidFill>
                  <a:schemeClr val="tx2"/>
                </a:solidFill>
                <a:latin typeface="Times New Roman" pitchFamily="18" charset="0"/>
                <a:cs typeface="Times New Roman" pitchFamily="18" charset="0"/>
              </a:rPr>
              <a:t>.</a:t>
            </a:r>
            <a:endParaRPr lang="en-US" sz="4000" b="0" dirty="0">
              <a:solidFill>
                <a:schemeClr val="tx2"/>
              </a:solidFill>
              <a:latin typeface="Times New Roman" pitchFamily="18" charset="0"/>
              <a:cs typeface="Times New Roman" pitchFamily="18" charset="0"/>
            </a:endParaRPr>
          </a:p>
        </p:txBody>
      </p:sp>
      <p:sp>
        <p:nvSpPr>
          <p:cNvPr id="6" name="Title 1"/>
          <p:cNvSpPr txBox="1">
            <a:spLocks/>
          </p:cNvSpPr>
          <p:nvPr/>
        </p:nvSpPr>
        <p:spPr bwMode="auto">
          <a:xfrm>
            <a:off x="304800" y="609600"/>
            <a:ext cx="7620000" cy="1295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rgbClr val="C00000"/>
                </a:solidFill>
                <a:effectLst/>
                <a:uLnTx/>
                <a:uFillTx/>
                <a:latin typeface="Times New Roman" pitchFamily="18" charset="0"/>
                <a:ea typeface="+mj-ea"/>
                <a:cs typeface="Times New Roman" pitchFamily="18" charset="0"/>
              </a:rPr>
              <a:t>3. THỦ TỤC XIN CẤP GIẤY PHÉP NKTĐ</a:t>
            </a:r>
            <a:r>
              <a:rPr kumimoji="0" lang="en-US" sz="40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0" lang="en-US" sz="40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endParaRPr kumimoji="0" lang="en-US" sz="4000" b="0"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057400"/>
            <a:ext cx="7391400" cy="3862387"/>
          </a:xfrm>
        </p:spPr>
        <p:txBody>
          <a:bodyPr/>
          <a:lstStyle/>
          <a:p>
            <a:r>
              <a:rPr lang="en-US" sz="2800" dirty="0" smtClean="0">
                <a:solidFill>
                  <a:schemeClr val="tx2"/>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Giấy</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chứng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nhận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đăng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ký</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kinh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doanh</a:t>
            </a:r>
            <a:r>
              <a:rPr lang="en-US" sz="2800" dirty="0" smtClean="0">
                <a:solidFill>
                  <a:srgbClr val="FF0000"/>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hoặc</a:t>
            </a:r>
            <a:r>
              <a:rPr lang="en-US" sz="2800" dirty="0" smtClean="0">
                <a:solidFill>
                  <a:schemeClr val="tx2"/>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giấy</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chứng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nhận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đầu</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tư</a:t>
            </a:r>
            <a:r>
              <a:rPr lang="en-US" sz="2800" dirty="0" smtClean="0">
                <a:solidFill>
                  <a:srgbClr val="FF0000"/>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hoặc</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giấy</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phép</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kinh</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doanh</a:t>
            </a:r>
            <a:r>
              <a:rPr lang="en-US" sz="2800" dirty="0" smtClean="0">
                <a:solidFill>
                  <a:schemeClr val="tx2"/>
                </a:solidFill>
                <a:latin typeface="Times New Roman" pitchFamily="18" charset="0"/>
                <a:cs typeface="Times New Roman" pitchFamily="18" charset="0"/>
              </a:rPr>
              <a:t>: 01 </a:t>
            </a:r>
            <a:r>
              <a:rPr lang="en-US" sz="2800" dirty="0" err="1" smtClean="0">
                <a:solidFill>
                  <a:schemeClr val="tx2"/>
                </a:solidFill>
                <a:latin typeface="Times New Roman" pitchFamily="18" charset="0"/>
                <a:cs typeface="Times New Roman" pitchFamily="18" charset="0"/>
              </a:rPr>
              <a:t>bản</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sao</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có</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dấu</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sao</a:t>
            </a:r>
            <a:r>
              <a:rPr lang="en-US" sz="2800" dirty="0" smtClean="0">
                <a:solidFill>
                  <a:schemeClr val="tx2"/>
                </a:solidFill>
                <a:latin typeface="Times New Roman" pitchFamily="18" charset="0"/>
                <a:cs typeface="Times New Roman" pitchFamily="18" charset="0"/>
              </a:rPr>
              <a:t> y </a:t>
            </a:r>
            <a:r>
              <a:rPr lang="en-US" sz="2800" dirty="0" err="1" smtClean="0">
                <a:solidFill>
                  <a:schemeClr val="tx2"/>
                </a:solidFill>
                <a:latin typeface="Times New Roman" pitchFamily="18" charset="0"/>
                <a:cs typeface="Times New Roman" pitchFamily="18" charset="0"/>
              </a:rPr>
              <a:t>bản</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chính</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của</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thương</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nhân</a:t>
            </a:r>
            <a:r>
              <a:rPr lang="en-US" sz="2800" dirty="0" smtClean="0">
                <a:solidFill>
                  <a:schemeClr val="tx2"/>
                </a:solidFill>
                <a:latin typeface="Times New Roman" pitchFamily="18" charset="0"/>
                <a:cs typeface="Times New Roman" pitchFamily="18" charset="0"/>
              </a:rPr>
              <a:t>);</a:t>
            </a:r>
          </a:p>
          <a:p>
            <a:r>
              <a:rPr lang="en-US" sz="2800" dirty="0" smtClean="0">
                <a:solidFill>
                  <a:schemeClr val="tx2"/>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Giấy</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chứng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nhận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đăng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ký</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mã</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số</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thuế</a:t>
            </a:r>
            <a:r>
              <a:rPr lang="en-US" sz="2800" dirty="0" smtClean="0">
                <a:solidFill>
                  <a:schemeClr val="tx1"/>
                </a:solidFill>
                <a:latin typeface="Times New Roman" pitchFamily="18" charset="0"/>
                <a:cs typeface="Times New Roman" pitchFamily="18" charset="0"/>
              </a:rPr>
              <a:t>: </a:t>
            </a:r>
            <a:r>
              <a:rPr lang="en-US" sz="2800" dirty="0" smtClean="0">
                <a:solidFill>
                  <a:schemeClr val="tx2"/>
                </a:solidFill>
                <a:latin typeface="Times New Roman" pitchFamily="18" charset="0"/>
                <a:cs typeface="Times New Roman" pitchFamily="18" charset="0"/>
              </a:rPr>
              <a:t>01 </a:t>
            </a:r>
            <a:r>
              <a:rPr lang="en-US" sz="2800" dirty="0" err="1" smtClean="0">
                <a:solidFill>
                  <a:schemeClr val="tx2"/>
                </a:solidFill>
                <a:latin typeface="Times New Roman" pitchFamily="18" charset="0"/>
                <a:cs typeface="Times New Roman" pitchFamily="18" charset="0"/>
              </a:rPr>
              <a:t>bản</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sao</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có</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dấu</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sao</a:t>
            </a:r>
            <a:r>
              <a:rPr lang="en-US" sz="2800" dirty="0" smtClean="0">
                <a:solidFill>
                  <a:schemeClr val="tx2"/>
                </a:solidFill>
                <a:latin typeface="Times New Roman" pitchFamily="18" charset="0"/>
                <a:cs typeface="Times New Roman" pitchFamily="18" charset="0"/>
              </a:rPr>
              <a:t> y </a:t>
            </a:r>
            <a:r>
              <a:rPr lang="en-US" sz="2800" dirty="0" err="1" smtClean="0">
                <a:solidFill>
                  <a:schemeClr val="tx2"/>
                </a:solidFill>
                <a:latin typeface="Times New Roman" pitchFamily="18" charset="0"/>
                <a:cs typeface="Times New Roman" pitchFamily="18" charset="0"/>
              </a:rPr>
              <a:t>bản</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chính</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của</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thương</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nhân</a:t>
            </a:r>
            <a:r>
              <a:rPr lang="en-US" sz="2800" dirty="0" smtClean="0">
                <a:solidFill>
                  <a:schemeClr val="tx2"/>
                </a:solidFill>
                <a:latin typeface="Times New Roman" pitchFamily="18" charset="0"/>
                <a:cs typeface="Times New Roman" pitchFamily="18" charset="0"/>
              </a:rPr>
              <a:t>).</a:t>
            </a:r>
          </a:p>
          <a:p>
            <a:pPr>
              <a:buFont typeface="Wingdings" pitchFamily="2" charset="2"/>
              <a:buChar char="v"/>
            </a:pPr>
            <a:r>
              <a:rPr lang="en-US" sz="2800" dirty="0" err="1" smtClean="0">
                <a:solidFill>
                  <a:schemeClr val="tx2"/>
                </a:solidFill>
                <a:latin typeface="Times New Roman" pitchFamily="18" charset="0"/>
                <a:cs typeface="Times New Roman" pitchFamily="18" charset="0"/>
              </a:rPr>
              <a:t>Mọi</a:t>
            </a:r>
            <a:r>
              <a:rPr lang="en-US" sz="2800" dirty="0" smtClean="0">
                <a:solidFill>
                  <a:schemeClr val="tx2"/>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thay</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đổi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trong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hồ</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sơ</a:t>
            </a:r>
            <a:r>
              <a:rPr lang="en-US" sz="2800" dirty="0" smtClean="0">
                <a:solidFill>
                  <a:srgbClr val="FF0000"/>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thương</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nhân</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phải</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được</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thông</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báo</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cho</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Cơ</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quan</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cấp</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Giấy</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phép</a:t>
            </a:r>
            <a:r>
              <a:rPr lang="en-US" sz="2800" dirty="0" smtClean="0">
                <a:solidFill>
                  <a:schemeClr val="tx2"/>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bằng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văn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bản</a:t>
            </a:r>
            <a:endParaRPr lang="en-US" sz="2800" dirty="0" smtClean="0">
              <a:solidFill>
                <a:srgbClr val="FF0000"/>
              </a:solidFill>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
        <p:nvSpPr>
          <p:cNvPr id="4" name="Rectangle 3"/>
          <p:cNvSpPr/>
          <p:nvPr/>
        </p:nvSpPr>
        <p:spPr>
          <a:xfrm>
            <a:off x="990600" y="381000"/>
            <a:ext cx="5410200" cy="1261884"/>
          </a:xfrm>
          <a:prstGeom prst="rect">
            <a:avLst/>
          </a:prstGeom>
        </p:spPr>
        <p:txBody>
          <a:bodyPr wrap="square">
            <a:spAutoFit/>
          </a:bodyPr>
          <a:lstStyle/>
          <a:p>
            <a:pPr lvl="0"/>
            <a:r>
              <a:rPr lang="en-US" sz="3600" b="0" dirty="0" smtClean="0">
                <a:solidFill>
                  <a:schemeClr val="tx2"/>
                </a:solidFill>
                <a:latin typeface="Times New Roman" pitchFamily="18" charset="0"/>
                <a:cs typeface="Times New Roman" pitchFamily="18" charset="0"/>
              </a:rPr>
              <a:t>3.1/ DN ĐĂNG KÝ </a:t>
            </a:r>
          </a:p>
          <a:p>
            <a:pPr lvl="0"/>
            <a:r>
              <a:rPr lang="en-US" sz="3600" b="0" dirty="0" smtClean="0">
                <a:solidFill>
                  <a:schemeClr val="tx2"/>
                </a:solidFill>
                <a:latin typeface="Times New Roman" pitchFamily="18" charset="0"/>
                <a:cs typeface="Times New Roman" pitchFamily="18" charset="0"/>
              </a:rPr>
              <a:t>HỒ SƠ THƯƠNG NHÂN</a:t>
            </a:r>
            <a:r>
              <a:rPr lang="en-US" sz="4000" b="0" dirty="0" smtClean="0">
                <a:solidFill>
                  <a:schemeClr val="tx2"/>
                </a:solidFill>
                <a:latin typeface="Times New Roman" pitchFamily="18" charset="0"/>
                <a:cs typeface="Times New Roman" pitchFamily="18" charset="0"/>
              </a:rPr>
              <a:t>.</a:t>
            </a:r>
            <a:endParaRPr lang="en-US" sz="4000" b="0" dirty="0">
              <a:solidFill>
                <a:schemeClr val="tx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3505200"/>
            <a:ext cx="6934200" cy="3352800"/>
          </a:xfrm>
        </p:spPr>
        <p:txBody>
          <a:bodyPr/>
          <a:lstStyle/>
          <a:p>
            <a:pPr algn="l">
              <a:buFont typeface="Wingdings" pitchFamily="2" charset="2"/>
              <a:buChar char="Ø"/>
            </a:pPr>
            <a:r>
              <a:rPr lang="vi-VN" sz="2800" u="sng" dirty="0" smtClean="0">
                <a:solidFill>
                  <a:schemeClr val="tx1"/>
                </a:solidFill>
                <a:latin typeface="Times New Roman" pitchFamily="18" charset="0"/>
                <a:cs typeface="Times New Roman" pitchFamily="18" charset="0"/>
              </a:rPr>
              <a:t>Hồ sơ cấp giấy phép </a:t>
            </a:r>
            <a:r>
              <a:rPr lang="en-US" sz="2800" u="sng" dirty="0" smtClean="0">
                <a:solidFill>
                  <a:schemeClr val="tx1"/>
                </a:solidFill>
                <a:latin typeface="Times New Roman" pitchFamily="18" charset="0"/>
                <a:cs typeface="Times New Roman" pitchFamily="18" charset="0"/>
              </a:rPr>
              <a:t>NKTĐ</a:t>
            </a:r>
            <a:r>
              <a:rPr lang="en-US" sz="2800" u="sng" smtClean="0">
                <a:solidFill>
                  <a:schemeClr val="tx1"/>
                </a:solidFill>
                <a:latin typeface="Times New Roman" pitchFamily="18" charset="0"/>
                <a:cs typeface="Times New Roman" pitchFamily="18" charset="0"/>
              </a:rPr>
              <a:t>, </a:t>
            </a:r>
            <a:r>
              <a:rPr lang="en-US" sz="2800" u="sng" smtClean="0">
                <a:solidFill>
                  <a:srgbClr val="C00000"/>
                </a:solidFill>
                <a:latin typeface="Times New Roman" pitchFamily="18" charset="0"/>
                <a:cs typeface="Times New Roman" pitchFamily="18" charset="0"/>
              </a:rPr>
              <a:t>gồm 5 chứng từ </a:t>
            </a:r>
            <a:r>
              <a:rPr lang="en-US" sz="2800" u="sng" smtClean="0">
                <a:solidFill>
                  <a:schemeClr val="tx1"/>
                </a:solidFill>
                <a:latin typeface="Times New Roman" pitchFamily="18" charset="0"/>
                <a:cs typeface="Times New Roman" pitchFamily="18" charset="0"/>
              </a:rPr>
              <a:t>sau:</a:t>
            </a:r>
            <a:r>
              <a:rPr lang="en-US" sz="2800" dirty="0" smtClean="0">
                <a:solidFill>
                  <a:schemeClr val="tx1"/>
                </a:solidFill>
                <a:latin typeface="Times New Roman" pitchFamily="18" charset="0"/>
                <a:cs typeface="Times New Roman" pitchFamily="18" charset="0"/>
              </a:rPr>
              <a:t/>
            </a:r>
            <a:br>
              <a:rPr lang="en-US" sz="2800" dirty="0" smtClean="0">
                <a:solidFill>
                  <a:schemeClr val="tx1"/>
                </a:solidFill>
                <a:latin typeface="Times New Roman" pitchFamily="18" charset="0"/>
                <a:cs typeface="Times New Roman" pitchFamily="18" charset="0"/>
              </a:rPr>
            </a:br>
            <a:r>
              <a:rPr lang="en-US" sz="2800" dirty="0" smtClean="0">
                <a:latin typeface="Times New Roman" pitchFamily="18" charset="0"/>
                <a:cs typeface="Times New Roman" pitchFamily="18" charset="0"/>
              </a:rPr>
              <a:t>- </a:t>
            </a:r>
            <a:r>
              <a:rPr lang="vi-VN" sz="2800" dirty="0" smtClean="0">
                <a:solidFill>
                  <a:srgbClr val="C00000"/>
                </a:solidFill>
                <a:latin typeface="Times New Roman" pitchFamily="18" charset="0"/>
                <a:cs typeface="Times New Roman" pitchFamily="18" charset="0"/>
              </a:rPr>
              <a:t>Đơn đăng ký nhập khẩu tự động</a:t>
            </a:r>
            <a:r>
              <a:rPr lang="vi-VN" sz="2800" dirty="0" smtClean="0">
                <a:latin typeface="Times New Roman" pitchFamily="18" charset="0"/>
                <a:cs typeface="Times New Roman" pitchFamily="18" charset="0"/>
              </a:rPr>
              <a:t>: </a:t>
            </a:r>
            <a:r>
              <a:rPr lang="vi-VN" sz="2800" dirty="0" smtClean="0">
                <a:solidFill>
                  <a:schemeClr val="tx1"/>
                </a:solidFill>
                <a:latin typeface="Times New Roman" pitchFamily="18" charset="0"/>
                <a:cs typeface="Times New Roman" pitchFamily="18" charset="0"/>
              </a:rPr>
              <a:t>02 bản</a:t>
            </a:r>
            <a:r>
              <a:rPr lang="en-US" sz="2800" dirty="0" smtClean="0">
                <a:solidFill>
                  <a:schemeClr val="tx1"/>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a:t>
            </a:r>
            <a:r>
              <a:rPr lang="vi-VN" sz="2800" dirty="0" smtClean="0">
                <a:latin typeface="Times New Roman" pitchFamily="18" charset="0"/>
                <a:cs typeface="Times New Roman" pitchFamily="18" charset="0"/>
              </a:rPr>
              <a:t>theo mẫu quy định tại </a:t>
            </a:r>
            <a:r>
              <a:rPr lang="vi-VN" sz="2800" dirty="0" smtClean="0">
                <a:solidFill>
                  <a:srgbClr val="C00000"/>
                </a:solidFill>
                <a:latin typeface="Times New Roman" pitchFamily="18" charset="0"/>
                <a:cs typeface="Times New Roman" pitchFamily="18" charset="0"/>
              </a:rPr>
              <a:t>Phụ lục số 0</a:t>
            </a:r>
            <a:r>
              <a:rPr lang="en-US" sz="2800" dirty="0" smtClean="0">
                <a:solidFill>
                  <a:srgbClr val="C00000"/>
                </a:solidFill>
                <a:latin typeface="Times New Roman" pitchFamily="18" charset="0"/>
                <a:cs typeface="Times New Roman" pitchFamily="18" charset="0"/>
              </a:rPr>
              <a:t>3</a:t>
            </a:r>
            <a:r>
              <a:rPr lang="vi-VN" sz="2800" dirty="0" smtClean="0">
                <a:solidFill>
                  <a:srgbClr val="C00000"/>
                </a:solidFill>
                <a:latin typeface="Times New Roman" pitchFamily="18" charset="0"/>
                <a:cs typeface="Times New Roman" pitchFamily="18" charset="0"/>
              </a:rPr>
              <a:t> </a:t>
            </a:r>
            <a:r>
              <a:rPr lang="vi-VN" sz="2800" dirty="0" smtClean="0">
                <a:latin typeface="Times New Roman" pitchFamily="18" charset="0"/>
                <a:cs typeface="Times New Roman" pitchFamily="18" charset="0"/>
              </a:rPr>
              <a:t>kèm theo T</a:t>
            </a:r>
            <a:r>
              <a:rPr lang="en-US" sz="2800" dirty="0" smtClean="0">
                <a:latin typeface="Times New Roman" pitchFamily="18" charset="0"/>
                <a:cs typeface="Times New Roman" pitchFamily="18" charset="0"/>
              </a:rPr>
              <a:t>T </a:t>
            </a:r>
            <a:r>
              <a:rPr lang="vi-VN" sz="2800" dirty="0" smtClean="0">
                <a:latin typeface="Times New Roman" pitchFamily="18" charset="0"/>
                <a:cs typeface="Times New Roman" pitchFamily="18" charset="0"/>
              </a:rPr>
              <a:t>này</a:t>
            </a:r>
            <a:r>
              <a:rPr lang="en-US" sz="2800" dirty="0" smtClean="0">
                <a:latin typeface="Times New Roman" pitchFamily="18" charset="0"/>
                <a:cs typeface="Times New Roman" pitchFamily="18" charset="0"/>
              </a:rPr>
              <a:t>).</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Hợp</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đồng</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nhập</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khẩu</a:t>
            </a:r>
            <a:r>
              <a:rPr lang="en-US" sz="2800" dirty="0" smtClean="0">
                <a:latin typeface="Times New Roman" pitchFamily="18" charset="0"/>
                <a:cs typeface="Times New Roman" pitchFamily="18" charset="0"/>
              </a:rPr>
              <a:t>: 01 </a:t>
            </a:r>
            <a:r>
              <a:rPr lang="en-US" sz="2800" dirty="0" err="1" smtClean="0">
                <a:latin typeface="Times New Roman" pitchFamily="18" charset="0"/>
                <a:cs typeface="Times New Roman" pitchFamily="18" charset="0"/>
              </a:rPr>
              <a:t>bản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đóng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dấu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sao</a:t>
            </a:r>
            <a:r>
              <a:rPr lang="en-US" sz="2800" dirty="0" smtClean="0">
                <a:latin typeface="Times New Roman" pitchFamily="18" charset="0"/>
                <a:cs typeface="Times New Roman" pitchFamily="18" charset="0"/>
              </a:rPr>
              <a:t> y </a:t>
            </a:r>
            <a:r>
              <a:rPr lang="en-US" sz="2800" dirty="0" err="1" smtClean="0">
                <a:latin typeface="Times New Roman" pitchFamily="18" charset="0"/>
                <a:cs typeface="Times New Roman" pitchFamily="18" charset="0"/>
              </a:rPr>
              <a:t>bản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chính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Hoá</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đơn</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thương</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mại</a:t>
            </a:r>
            <a:r>
              <a:rPr lang="en-US" sz="2800" dirty="0" smtClean="0">
                <a:latin typeface="Times New Roman" pitchFamily="18" charset="0"/>
                <a:cs typeface="Times New Roman" pitchFamily="18" charset="0"/>
              </a:rPr>
              <a:t>: 01 </a:t>
            </a:r>
            <a:r>
              <a:rPr lang="en-US" sz="2800" dirty="0" err="1" smtClean="0">
                <a:latin typeface="Times New Roman" pitchFamily="18" charset="0"/>
                <a:cs typeface="Times New Roman" pitchFamily="18" charset="0"/>
              </a:rPr>
              <a:t>bản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đóng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dấu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sao</a:t>
            </a:r>
            <a:r>
              <a:rPr lang="en-US" sz="2800" dirty="0" smtClean="0">
                <a:latin typeface="Times New Roman" pitchFamily="18" charset="0"/>
                <a:cs typeface="Times New Roman" pitchFamily="18" charset="0"/>
              </a:rPr>
              <a:t> y </a:t>
            </a:r>
            <a:r>
              <a:rPr lang="en-US" sz="2800" dirty="0" err="1" smtClean="0">
                <a:latin typeface="Times New Roman" pitchFamily="18" charset="0"/>
                <a:cs typeface="Times New Roman" pitchFamily="18" charset="0"/>
              </a:rPr>
              <a:t>bản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chính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5" name="Title 1"/>
          <p:cNvSpPr txBox="1">
            <a:spLocks/>
          </p:cNvSpPr>
          <p:nvPr/>
        </p:nvSpPr>
        <p:spPr bwMode="auto">
          <a:xfrm>
            <a:off x="1295400" y="762000"/>
            <a:ext cx="7620000" cy="1295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rgbClr val="C00000"/>
                </a:solidFill>
                <a:effectLst/>
                <a:uLnTx/>
                <a:uFillTx/>
                <a:latin typeface="Times New Roman" pitchFamily="18" charset="0"/>
                <a:ea typeface="+mj-ea"/>
                <a:cs typeface="Times New Roman" pitchFamily="18" charset="0"/>
              </a:rPr>
              <a:t>3. THỦ TỤC XIN CẤP GIẤY PHÉP NKTĐ</a:t>
            </a:r>
            <a:r>
              <a:rPr kumimoji="0" lang="en-US" sz="40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0" lang="en-US" sz="40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endParaRPr kumimoji="0" lang="en-US" sz="4000" b="0" i="0" u="none" strike="noStrike" kern="0" cap="none" spc="0" normalizeH="0" baseline="0" noProof="0" dirty="0">
              <a:ln>
                <a:noFill/>
              </a:ln>
              <a:solidFill>
                <a:schemeClr val="tx2"/>
              </a:solidFill>
              <a:effectLst/>
              <a:uLnTx/>
              <a:uFillTx/>
              <a:latin typeface="+mj-lt"/>
              <a:ea typeface="+mj-ea"/>
              <a:cs typeface="+mj-cs"/>
            </a:endParaRPr>
          </a:p>
        </p:txBody>
      </p:sp>
      <p:sp>
        <p:nvSpPr>
          <p:cNvPr id="6" name="Rectangle 5"/>
          <p:cNvSpPr/>
          <p:nvPr/>
        </p:nvSpPr>
        <p:spPr>
          <a:xfrm>
            <a:off x="2590800" y="1752600"/>
            <a:ext cx="4401077" cy="707886"/>
          </a:xfrm>
          <a:prstGeom prst="rect">
            <a:avLst/>
          </a:prstGeom>
        </p:spPr>
        <p:txBody>
          <a:bodyPr wrap="none">
            <a:spAutoFit/>
          </a:bodyPr>
          <a:lstStyle/>
          <a:p>
            <a:pPr lvl="0"/>
            <a:r>
              <a:rPr lang="en-US" sz="3600" b="0" dirty="0" smtClean="0">
                <a:latin typeface="Times New Roman" pitchFamily="18" charset="0"/>
                <a:cs typeface="Times New Roman" pitchFamily="18" charset="0"/>
              </a:rPr>
              <a:t>3.2/ DN LẬP </a:t>
            </a:r>
            <a:r>
              <a:rPr lang="en-US" sz="3600" b="0" smtClean="0">
                <a:latin typeface="Times New Roman" pitchFamily="18" charset="0"/>
                <a:cs typeface="Times New Roman" pitchFamily="18" charset="0"/>
              </a:rPr>
              <a:t>HỒ </a:t>
            </a:r>
            <a:r>
              <a:rPr lang="en-US" sz="3600" b="0" smtClean="0">
                <a:latin typeface="Times New Roman" pitchFamily="18" charset="0"/>
                <a:cs typeface="Times New Roman" pitchFamily="18" charset="0"/>
              </a:rPr>
              <a:t>SƠ</a:t>
            </a:r>
            <a:r>
              <a:rPr lang="en-US" sz="4000" b="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noGrp="1"/>
          </p:cNvSpPr>
          <p:nvPr>
            <p:ph type="ctrTitle"/>
          </p:nvPr>
        </p:nvSpPr>
        <p:spPr>
          <a:xfrm>
            <a:off x="1600200" y="1219200"/>
            <a:ext cx="7772400" cy="523220"/>
          </a:xfrm>
          <a:prstGeom prst="rect">
            <a:avLst/>
          </a:prstGeom>
          <a:noFill/>
        </p:spPr>
        <p:txBody>
          <a:bodyPr wrap="square" rtlCol="0">
            <a:spAutoFit/>
          </a:bodyPr>
          <a:lstStyle/>
          <a:p>
            <a:r>
              <a:rPr lang="en-US" sz="2800" b="1" dirty="0" smtClean="0">
                <a:solidFill>
                  <a:srgbClr val="FF0000"/>
                </a:solidFill>
                <a:latin typeface="Times New Roman" pitchFamily="18" charset="0"/>
                <a:cs typeface="Times New Roman" pitchFamily="18" charset="0"/>
              </a:rPr>
              <a:t>GVHD_CÔ: TRẦN NGUYỄN KHÁNH HẢI.</a:t>
            </a:r>
            <a:endParaRPr lang="en-US" sz="2800" b="1" dirty="0">
              <a:solidFill>
                <a:srgbClr val="FF0000"/>
              </a:solidFill>
              <a:latin typeface="Times New Roman" pitchFamily="18" charset="0"/>
              <a:cs typeface="Times New Roman" pitchFamily="18" charset="0"/>
            </a:endParaRPr>
          </a:p>
        </p:txBody>
      </p:sp>
      <p:sp>
        <p:nvSpPr>
          <p:cNvPr id="5" name="Subtitle 2"/>
          <p:cNvSpPr txBox="1">
            <a:spLocks noGrp="1"/>
          </p:cNvSpPr>
          <p:nvPr>
            <p:ph type="subTitle" idx="1"/>
          </p:nvPr>
        </p:nvSpPr>
        <p:spPr bwMode="auto">
          <a:xfrm>
            <a:off x="2819400" y="2057400"/>
            <a:ext cx="5791200" cy="1752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1" i="1"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NHÓM 4- C11E2B</a:t>
            </a:r>
          </a:p>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0" lang="en-US" sz="2800" b="1" i="1"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TRẦN PHƯƠNG HẠ ( 011).</a:t>
            </a:r>
          </a:p>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0" lang="en-US" sz="2800" b="1" i="1"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PHAN THỊ THÚY HỒNG (014).</a:t>
            </a:r>
          </a:p>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0" lang="en-US" sz="2800" b="1" i="1"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TRẦN THỊ HƯỜNG (016).</a:t>
            </a:r>
          </a:p>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0" lang="en-US" sz="2800" b="1" i="1"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TRẦN NGỌC LINH (017).</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800" b="0" i="0" u="none" strike="noStrike" kern="0" cap="none" spc="0" normalizeH="0" baseline="0" noProof="0" dirty="0">
              <a:ln>
                <a:noFill/>
              </a:ln>
              <a:solidFill>
                <a:schemeClr val="tx2"/>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81200" y="2590800"/>
            <a:ext cx="6934200" cy="1752600"/>
          </a:xfrm>
        </p:spPr>
        <p:txBody>
          <a:bodyPr/>
          <a:lstStyle/>
          <a:p>
            <a:pPr algn="l"/>
            <a:r>
              <a:rPr lang="en-US" sz="2800" dirty="0" smtClean="0">
                <a:latin typeface="Times New Roman" pitchFamily="18" charset="0"/>
                <a:cs typeface="Times New Roman" pitchFamily="18" charset="0"/>
              </a:rPr>
              <a:t>- </a:t>
            </a:r>
            <a:r>
              <a:rPr lang="en-US" sz="2800" dirty="0" smtClean="0">
                <a:solidFill>
                  <a:srgbClr val="C00000"/>
                </a:solidFill>
                <a:latin typeface="Times New Roman" pitchFamily="18" charset="0"/>
                <a:cs typeface="Times New Roman" pitchFamily="18" charset="0"/>
              </a:rPr>
              <a:t>L/C </a:t>
            </a:r>
            <a:r>
              <a:rPr lang="en-US" sz="2800" dirty="0" err="1" smtClean="0">
                <a:solidFill>
                  <a:srgbClr val="C00000"/>
                </a:solidFill>
                <a:latin typeface="Times New Roman" pitchFamily="18" charset="0"/>
                <a:cs typeface="Times New Roman" pitchFamily="18" charset="0"/>
              </a:rPr>
              <a:t>hoặc</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chứng</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từ</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thanh</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toán</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hoặc</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Giấy</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xác</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nhận</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thanh</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toán</a:t>
            </a:r>
            <a:r>
              <a:rPr lang="en-US" sz="2800" dirty="0" smtClean="0">
                <a:solidFill>
                  <a:srgbClr val="C00000"/>
                </a:solidFill>
                <a:latin typeface="Times New Roman" pitchFamily="18" charset="0"/>
                <a:cs typeface="Times New Roman" pitchFamily="18" charset="0"/>
              </a:rPr>
              <a:t> qua </a:t>
            </a:r>
            <a:r>
              <a:rPr lang="en-US" sz="2800" dirty="0" err="1" smtClean="0">
                <a:solidFill>
                  <a:srgbClr val="C00000"/>
                </a:solidFill>
                <a:latin typeface="Times New Roman" pitchFamily="18" charset="0"/>
                <a:cs typeface="Times New Roman" pitchFamily="18" charset="0"/>
              </a:rPr>
              <a:t>ngân</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hàng</a:t>
            </a:r>
            <a:r>
              <a:rPr lang="en-US" sz="2800" dirty="0" smtClean="0">
                <a:solidFill>
                  <a:srgbClr val="C0000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a:t>
            </a:r>
            <a:r>
              <a:rPr lang="en-US" sz="2800" dirty="0" err="1" smtClean="0">
                <a:latin typeface="Times New Roman" pitchFamily="18" charset="0"/>
                <a:cs typeface="Times New Roman" pitchFamily="18" charset="0"/>
              </a:rPr>
              <a:t>kèm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Giấy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nghị</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nhận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toán</a:t>
            </a:r>
            <a:r>
              <a:rPr lang="en-US" sz="2800" dirty="0" smtClean="0">
                <a:latin typeface="Times New Roman" pitchFamily="18" charset="0"/>
                <a:cs typeface="Times New Roman" pitchFamily="18" charset="0"/>
              </a:rPr>
              <a:t> qua NH) </a:t>
            </a:r>
            <a:r>
              <a:rPr lang="en-US" sz="2800" dirty="0" err="1" smtClean="0">
                <a:latin typeface="Times New Roman" pitchFamily="18" charset="0"/>
                <a:cs typeface="Times New Roman" pitchFamily="18" charset="0"/>
              </a:rPr>
              <a:t>theo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mẫu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định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tại</a:t>
            </a:r>
            <a:r>
              <a:rPr lang="en-US" sz="2800" dirty="0" smtClean="0">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Phụ</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lục</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số</a:t>
            </a:r>
            <a:r>
              <a:rPr lang="en-US" sz="2800" dirty="0" smtClean="0">
                <a:solidFill>
                  <a:srgbClr val="C00000"/>
                </a:solidFill>
                <a:latin typeface="Times New Roman" pitchFamily="18" charset="0"/>
                <a:cs typeface="Times New Roman" pitchFamily="18" charset="0"/>
              </a:rPr>
              <a:t> 04 (A) </a:t>
            </a:r>
            <a:r>
              <a:rPr lang="en-US" sz="2800" dirty="0" err="1" smtClean="0">
                <a:solidFill>
                  <a:srgbClr val="C00000"/>
                </a:solidFill>
                <a:latin typeface="Times New Roman" pitchFamily="18" charset="0"/>
                <a:cs typeface="Times New Roman" pitchFamily="18" charset="0"/>
              </a:rPr>
              <a:t>và</a:t>
            </a:r>
            <a:r>
              <a:rPr lang="en-US" sz="2800" dirty="0" smtClean="0">
                <a:solidFill>
                  <a:srgbClr val="C00000"/>
                </a:solidFill>
                <a:latin typeface="Times New Roman" pitchFamily="18" charset="0"/>
                <a:cs typeface="Times New Roman" pitchFamily="18" charset="0"/>
              </a:rPr>
              <a:t> 04 (B)</a:t>
            </a:r>
            <a:r>
              <a:rPr lang="en-US" sz="2800" dirty="0" smtClean="0">
                <a:latin typeface="Times New Roman" pitchFamily="18" charset="0"/>
                <a:cs typeface="Times New Roman" pitchFamily="18" charset="0"/>
              </a:rPr>
              <a:t>: 01 </a:t>
            </a:r>
            <a:r>
              <a:rPr lang="en-US" sz="2800" dirty="0" err="1" smtClean="0">
                <a:latin typeface="Times New Roman" pitchFamily="18" charset="0"/>
                <a:cs typeface="Times New Roman" pitchFamily="18" charset="0"/>
              </a:rPr>
              <a:t>bản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đóng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dấu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sao</a:t>
            </a:r>
            <a:r>
              <a:rPr lang="en-US" sz="2800" dirty="0" smtClean="0">
                <a:latin typeface="Times New Roman" pitchFamily="18" charset="0"/>
                <a:cs typeface="Times New Roman" pitchFamily="18" charset="0"/>
              </a:rPr>
              <a:t> y </a:t>
            </a:r>
            <a:r>
              <a:rPr lang="en-US" sz="2800" dirty="0" err="1" smtClean="0">
                <a:latin typeface="Times New Roman" pitchFamily="18" charset="0"/>
                <a:cs typeface="Times New Roman" pitchFamily="18" charset="0"/>
              </a:rPr>
              <a:t>bản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chính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a:t>
            </a:r>
          </a:p>
          <a:p>
            <a:pPr algn="l"/>
            <a:r>
              <a:rPr lang="en-US" sz="2800" dirty="0" smtClean="0">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Vận</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tải</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đơn</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hoặc</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chứng</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từ</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vận</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tải</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của</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lô</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hàng</a:t>
            </a:r>
            <a:r>
              <a:rPr lang="en-US" sz="2800" dirty="0" smtClean="0">
                <a:latin typeface="Times New Roman" pitchFamily="18" charset="0"/>
                <a:cs typeface="Times New Roman" pitchFamily="18" charset="0"/>
              </a:rPr>
              <a:t>: 01 </a:t>
            </a:r>
            <a:r>
              <a:rPr lang="en-US" sz="2800" dirty="0" err="1" smtClean="0">
                <a:latin typeface="Times New Roman" pitchFamily="18" charset="0"/>
                <a:cs typeface="Times New Roman" pitchFamily="18" charset="0"/>
              </a:rPr>
              <a:t>bản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đóng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dấu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sao</a:t>
            </a:r>
            <a:r>
              <a:rPr lang="en-US" sz="2800" dirty="0" smtClean="0">
                <a:latin typeface="Times New Roman" pitchFamily="18" charset="0"/>
                <a:cs typeface="Times New Roman" pitchFamily="18" charset="0"/>
              </a:rPr>
              <a:t> y </a:t>
            </a:r>
            <a:r>
              <a:rPr lang="en-US" sz="2800" dirty="0" err="1" smtClean="0">
                <a:latin typeface="Times New Roman" pitchFamily="18" charset="0"/>
                <a:cs typeface="Times New Roman" pitchFamily="18" charset="0"/>
              </a:rPr>
              <a:t>bản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chính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a:t>
            </a:r>
          </a:p>
          <a:p>
            <a:pPr algn="l"/>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endParaRPr lang="en-US" sz="2800" dirty="0"/>
          </a:p>
        </p:txBody>
      </p:sp>
      <p:sp>
        <p:nvSpPr>
          <p:cNvPr id="4" name="Title 1"/>
          <p:cNvSpPr txBox="1">
            <a:spLocks noGrp="1"/>
          </p:cNvSpPr>
          <p:nvPr>
            <p:ph type="ctrTitle"/>
          </p:nvPr>
        </p:nvSpPr>
        <p:spPr bwMode="auto">
          <a:xfrm>
            <a:off x="1371600" y="609600"/>
            <a:ext cx="7772400" cy="1470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rgbClr val="C00000"/>
                </a:solidFill>
                <a:effectLst/>
                <a:uLnTx/>
                <a:uFillTx/>
                <a:latin typeface="Times New Roman" pitchFamily="18" charset="0"/>
                <a:ea typeface="+mj-ea"/>
                <a:cs typeface="Times New Roman" pitchFamily="18" charset="0"/>
              </a:rPr>
              <a:t>3. THỦ TỤC XIN CẤP GIẤY PHÉP NKTĐ</a:t>
            </a:r>
            <a:r>
              <a:rPr kumimoji="0" lang="en-US" sz="40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0" lang="en-US" sz="40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endParaRPr kumimoji="0" lang="en-US" sz="4000" b="0" i="0" u="none" strike="noStrike" kern="0" cap="none" spc="0" normalizeH="0" baseline="0" noProof="0" dirty="0">
              <a:ln>
                <a:noFill/>
              </a:ln>
              <a:solidFill>
                <a:schemeClr val="tx2"/>
              </a:solidFill>
              <a:effectLst/>
              <a:uLnTx/>
              <a:uFillTx/>
              <a:latin typeface="+mj-lt"/>
              <a:ea typeface="+mj-ea"/>
              <a:cs typeface="+mj-cs"/>
            </a:endParaRPr>
          </a:p>
        </p:txBody>
      </p:sp>
      <p:sp>
        <p:nvSpPr>
          <p:cNvPr id="6" name="Rectangle 5"/>
          <p:cNvSpPr/>
          <p:nvPr/>
        </p:nvSpPr>
        <p:spPr>
          <a:xfrm>
            <a:off x="2209800" y="1752600"/>
            <a:ext cx="4258410" cy="707886"/>
          </a:xfrm>
          <a:prstGeom prst="rect">
            <a:avLst/>
          </a:prstGeom>
        </p:spPr>
        <p:txBody>
          <a:bodyPr wrap="none">
            <a:spAutoFit/>
          </a:bodyPr>
          <a:lstStyle/>
          <a:p>
            <a:pPr lvl="0"/>
            <a:r>
              <a:rPr lang="en-US" sz="3600" b="0" dirty="0" smtClean="0">
                <a:latin typeface="Times New Roman" pitchFamily="18" charset="0"/>
                <a:cs typeface="Times New Roman" pitchFamily="18" charset="0"/>
              </a:rPr>
              <a:t>3.2/ DN LẬP HỒ SƠ</a:t>
            </a:r>
            <a:r>
              <a:rPr lang="en-US" sz="4000" b="0" dirty="0" smtClean="0">
                <a:latin typeface="Times New Roman" pitchFamily="18" charset="0"/>
                <a:cs typeface="Times New Roman" pitchFamily="18" charset="0"/>
              </a:rPr>
              <a:t>.</a:t>
            </a:r>
            <a:endParaRPr lang="en-US" sz="40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09800" y="2819400"/>
            <a:ext cx="6553200" cy="1752600"/>
          </a:xfrm>
        </p:spPr>
        <p:txBody>
          <a:bodyPr/>
          <a:lstStyle/>
          <a:p>
            <a:pPr algn="l">
              <a:buFont typeface="Wingdings" pitchFamily="2" charset="2"/>
              <a:buChar char="Ø"/>
            </a:pPr>
            <a:r>
              <a:rPr lang="en-US" sz="2800" dirty="0" err="1" smtClean="0">
                <a:latin typeface="Times New Roman" pitchFamily="18" charset="0"/>
                <a:cs typeface="Times New Roman" pitchFamily="18" charset="0"/>
              </a:rPr>
              <a:t>Trường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hợp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hàng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nhập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khẩu</a:t>
            </a:r>
            <a:r>
              <a:rPr lang="en-US" sz="2800" dirty="0" smtClean="0">
                <a:latin typeface="Times New Roman" pitchFamily="18" charset="0"/>
                <a:cs typeface="Times New Roman" pitchFamily="18" charset="0"/>
              </a:rPr>
              <a:t> qua </a:t>
            </a:r>
            <a:r>
              <a:rPr lang="en-US" sz="2800" dirty="0" err="1" smtClean="0">
                <a:latin typeface="Times New Roman" pitchFamily="18" charset="0"/>
                <a:cs typeface="Times New Roman" pitchFamily="18" charset="0"/>
              </a:rPr>
              <a:t>cửa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khẩu</a:t>
            </a:r>
            <a:r>
              <a:rPr lang="en-US" sz="2800" dirty="0" smtClean="0">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đường</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bộ</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nhập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khẩu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khu</a:t>
            </a:r>
            <a:r>
              <a:rPr lang="en-US" sz="2800" dirty="0" smtClean="0">
                <a:solidFill>
                  <a:srgbClr val="C00000"/>
                </a:solidFill>
                <a:latin typeface="Times New Roman" pitchFamily="18" charset="0"/>
                <a:cs typeface="Times New Roman" pitchFamily="18" charset="0"/>
              </a:rPr>
              <a:t> phi </a:t>
            </a:r>
            <a:r>
              <a:rPr lang="en-US" sz="2800" dirty="0" err="1" smtClean="0">
                <a:solidFill>
                  <a:srgbClr val="C00000"/>
                </a:solidFill>
                <a:latin typeface="Times New Roman" pitchFamily="18" charset="0"/>
                <a:cs typeface="Times New Roman" pitchFamily="18" charset="0"/>
              </a:rPr>
              <a:t>thuế</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quan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không</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phải</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nộp</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vận</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tải</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đơn</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hoặc</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chứng</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từ</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vận</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tải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nhưng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phải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nộp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báo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thực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hiện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nhập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khẩu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đăng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ký</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nhập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khẩu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nhận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lần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trước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theo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mẫu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định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Phụ</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lục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số</a:t>
            </a:r>
            <a:r>
              <a:rPr lang="en-US" sz="2800" dirty="0" smtClean="0">
                <a:latin typeface="Times New Roman" pitchFamily="18" charset="0"/>
                <a:cs typeface="Times New Roman" pitchFamily="18" charset="0"/>
              </a:rPr>
              <a:t> 05.</a:t>
            </a:r>
          </a:p>
          <a:p>
            <a:pPr algn="l"/>
            <a:endParaRPr lang="en-US" sz="2800" dirty="0"/>
          </a:p>
        </p:txBody>
      </p:sp>
      <p:sp>
        <p:nvSpPr>
          <p:cNvPr id="5" name="Title 4"/>
          <p:cNvSpPr>
            <a:spLocks noGrp="1"/>
          </p:cNvSpPr>
          <p:nvPr>
            <p:ph type="ctrTitle"/>
          </p:nvPr>
        </p:nvSpPr>
        <p:spPr>
          <a:xfrm>
            <a:off x="1600200" y="1905000"/>
            <a:ext cx="5943600" cy="708025"/>
          </a:xfrm>
          <a:prstGeom prst="rect">
            <a:avLst/>
          </a:prstGeom>
        </p:spPr>
        <p:txBody>
          <a:bodyPr wrap="square">
            <a:spAutoFit/>
          </a:bodyPr>
          <a:lstStyle/>
          <a:p>
            <a:pPr lvl="0"/>
            <a:r>
              <a:rPr lang="en-US" sz="3600" b="0" dirty="0" smtClean="0">
                <a:latin typeface="Times New Roman" pitchFamily="18" charset="0"/>
                <a:cs typeface="Times New Roman" pitchFamily="18" charset="0"/>
              </a:rPr>
              <a:t>3.2/ DN LẬP HỒ SƠ</a:t>
            </a:r>
            <a:r>
              <a:rPr lang="en-US" sz="4000" b="0" dirty="0" smtClean="0">
                <a:latin typeface="Times New Roman" pitchFamily="18" charset="0"/>
                <a:cs typeface="Times New Roman" pitchFamily="18" charset="0"/>
              </a:rPr>
              <a:t>.</a:t>
            </a:r>
            <a:endParaRPr lang="en-US" sz="4000" b="0" dirty="0">
              <a:latin typeface="Times New Roman" pitchFamily="18" charset="0"/>
              <a:cs typeface="Times New Roman" pitchFamily="18" charset="0"/>
            </a:endParaRPr>
          </a:p>
        </p:txBody>
      </p:sp>
      <p:sp>
        <p:nvSpPr>
          <p:cNvPr id="6" name="Title 1"/>
          <p:cNvSpPr txBox="1">
            <a:spLocks/>
          </p:cNvSpPr>
          <p:nvPr/>
        </p:nvSpPr>
        <p:spPr bwMode="auto">
          <a:xfrm>
            <a:off x="1524000" y="1066800"/>
            <a:ext cx="7620000" cy="990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rgbClr val="C00000"/>
                </a:solidFill>
                <a:effectLst/>
                <a:uLnTx/>
                <a:uFillTx/>
                <a:latin typeface="Times New Roman" pitchFamily="18" charset="0"/>
                <a:ea typeface="+mj-ea"/>
                <a:cs typeface="Times New Roman" pitchFamily="18" charset="0"/>
              </a:rPr>
              <a:t>3. THỦ TỤC XIN CẤP GIẤY PHÉP NKTĐ</a:t>
            </a:r>
            <a:r>
              <a:rPr kumimoji="0" lang="en-US" sz="40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0" lang="en-US" sz="40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endParaRPr kumimoji="0" lang="en-US" sz="4000" b="0"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209800"/>
            <a:ext cx="6400800" cy="1219200"/>
          </a:xfrm>
        </p:spPr>
        <p:txBody>
          <a:bodyPr/>
          <a:lstStyle/>
          <a:p>
            <a:pPr algn="l">
              <a:buFont typeface="Wingdings" pitchFamily="2" charset="2"/>
              <a:buChar char="v"/>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Địa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tiếp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nhận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hồ</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đăng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ký</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cấp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phép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nhập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khẩu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động</a:t>
            </a:r>
            <a:r>
              <a:rPr lang="vi-VN"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
        <p:nvSpPr>
          <p:cNvPr id="4" name="Title 1"/>
          <p:cNvSpPr txBox="1">
            <a:spLocks/>
          </p:cNvSpPr>
          <p:nvPr/>
        </p:nvSpPr>
        <p:spPr bwMode="auto">
          <a:xfrm>
            <a:off x="1524000" y="609600"/>
            <a:ext cx="7620000" cy="990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rgbClr val="C00000"/>
                </a:solidFill>
                <a:effectLst/>
                <a:uLnTx/>
                <a:uFillTx/>
                <a:latin typeface="Times New Roman" pitchFamily="18" charset="0"/>
                <a:ea typeface="+mj-ea"/>
                <a:cs typeface="Times New Roman" pitchFamily="18" charset="0"/>
              </a:rPr>
              <a:t>3. THỦ TỤC XIN CẤP GIẤY PHÉP NKTĐ</a:t>
            </a:r>
            <a:r>
              <a:rPr kumimoji="0" lang="en-US" sz="40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0" lang="en-US" sz="40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endParaRPr kumimoji="0" lang="en-US" sz="4000" b="0" i="0" u="none" strike="noStrike" kern="0" cap="none" spc="0" normalizeH="0" baseline="0" noProof="0" dirty="0">
              <a:ln>
                <a:noFill/>
              </a:ln>
              <a:solidFill>
                <a:schemeClr val="tx2"/>
              </a:solidFill>
              <a:effectLst/>
              <a:uLnTx/>
              <a:uFillTx/>
              <a:latin typeface="+mj-lt"/>
              <a:ea typeface="+mj-ea"/>
              <a:cs typeface="+mj-cs"/>
            </a:endParaRPr>
          </a:p>
        </p:txBody>
      </p:sp>
      <p:sp>
        <p:nvSpPr>
          <p:cNvPr id="5" name="Rectangle 4"/>
          <p:cNvSpPr/>
          <p:nvPr/>
        </p:nvSpPr>
        <p:spPr>
          <a:xfrm>
            <a:off x="2133600" y="1524000"/>
            <a:ext cx="4429611" cy="707886"/>
          </a:xfrm>
          <a:prstGeom prst="rect">
            <a:avLst/>
          </a:prstGeom>
        </p:spPr>
        <p:txBody>
          <a:bodyPr wrap="none">
            <a:spAutoFit/>
          </a:bodyPr>
          <a:lstStyle/>
          <a:p>
            <a:pPr lvl="0"/>
            <a:r>
              <a:rPr lang="en-US" sz="3600" b="0" dirty="0" smtClean="0">
                <a:latin typeface="Times New Roman" pitchFamily="18" charset="0"/>
                <a:cs typeface="Times New Roman" pitchFamily="18" charset="0"/>
              </a:rPr>
              <a:t>3.3/ DN NỘP HỒ SƠ</a:t>
            </a:r>
            <a:r>
              <a:rPr lang="en-US" sz="4000" b="0" dirty="0" smtClean="0">
                <a:latin typeface="Times New Roman" pitchFamily="18" charset="0"/>
                <a:cs typeface="Times New Roman" pitchFamily="18" charset="0"/>
              </a:rPr>
              <a:t>.</a:t>
            </a:r>
            <a:endParaRPr lang="en-US" sz="4000" b="0" dirty="0">
              <a:latin typeface="Times New Roman" pitchFamily="18" charset="0"/>
              <a:cs typeface="Times New Roman" pitchFamily="18" charset="0"/>
            </a:endParaRPr>
          </a:p>
        </p:txBody>
      </p:sp>
      <p:sp>
        <p:nvSpPr>
          <p:cNvPr id="6" name="Text Placeholder 2"/>
          <p:cNvSpPr txBox="1">
            <a:spLocks/>
          </p:cNvSpPr>
          <p:nvPr/>
        </p:nvSpPr>
        <p:spPr bwMode="auto">
          <a:xfrm>
            <a:off x="2057400" y="3352800"/>
            <a:ext cx="6781800" cy="3048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20000"/>
              </a:spcBef>
              <a:spcAft>
                <a:spcPct val="0"/>
              </a:spcAft>
              <a:buClrTx/>
              <a:buSzTx/>
              <a:buFontTx/>
              <a:buNone/>
              <a:tabLst/>
              <a:defRPr/>
            </a:pP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Phòng</a:t>
            </a: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Quản</a:t>
            </a: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lý</a:t>
            </a: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xuất</a:t>
            </a: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nhập</a:t>
            </a: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khẩu</a:t>
            </a: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Khu</a:t>
            </a: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vực</a:t>
            </a: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Thành</a:t>
            </a: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phố</a:t>
            </a: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Hà</a:t>
            </a: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Nội</a:t>
            </a: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25 </a:t>
            </a:r>
            <a:r>
              <a:rPr kumimoji="0" lang="en-US" sz="2800" b="0" i="0" u="none" strike="noStrike" kern="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Ngô</a:t>
            </a: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Quyền</a:t>
            </a: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Quận</a:t>
            </a: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Hoàn</a:t>
            </a: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Kiếm</a:t>
            </a: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Hà</a:t>
            </a: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Nội</a:t>
            </a: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a:t>
            </a:r>
          </a:p>
          <a:p>
            <a:pPr marL="0" marR="0" lvl="0" indent="0"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Phòng</a:t>
            </a: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Quản</a:t>
            </a: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lý</a:t>
            </a: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xuất</a:t>
            </a: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nhập</a:t>
            </a: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khẩu</a:t>
            </a: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Khu</a:t>
            </a: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vực</a:t>
            </a: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Thành</a:t>
            </a: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phố</a:t>
            </a: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Hồ</a:t>
            </a: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rgbClr val="FF0000"/>
                </a:solidFill>
                <a:effectLst/>
                <a:uLnTx/>
                <a:uFillTx/>
                <a:latin typeface="Times New Roman" pitchFamily="18" charset="0"/>
                <a:ea typeface="+mn-ea"/>
                <a:cs typeface="Times New Roman" pitchFamily="18" charset="0"/>
              </a:rPr>
              <a:t>Chí</a:t>
            </a: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n-ea"/>
                <a:cs typeface="Times New Roman" pitchFamily="18" charset="0"/>
              </a:rPr>
              <a:t> Minh</a:t>
            </a: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08 Nam </a:t>
            </a:r>
            <a:r>
              <a:rPr kumimoji="0" lang="en-US" sz="2800" b="0" i="0" u="none" strike="noStrike" kern="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Kỳ</a:t>
            </a: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Khởi</a:t>
            </a: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Nghĩa</a:t>
            </a: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Quận</a:t>
            </a: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1, </a:t>
            </a:r>
            <a:r>
              <a:rPr kumimoji="0" lang="en-US" sz="2800" b="0" i="0" u="none" strike="noStrike" kern="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Thành</a:t>
            </a: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phố</a:t>
            </a: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Hồ</a:t>
            </a: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en-US" sz="2800" b="0" i="0" u="none" strike="noStrike" kern="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Chí</a:t>
            </a: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Minh.</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a:r>
            <a:br>
              <a:rPr kumimoji="0" lang="en-US" sz="28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br>
            <a:endParaRPr kumimoji="0" lang="en-US" sz="2800" b="0" i="0" u="none" strike="noStrike" kern="0" cap="none" spc="0" normalizeH="0" baseline="0" noProof="0" dirty="0">
              <a:ln>
                <a:noFill/>
              </a:ln>
              <a:solidFill>
                <a:schemeClr val="tx2"/>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3733800"/>
            <a:ext cx="7162800" cy="1470025"/>
          </a:xfrm>
        </p:spPr>
        <p:txBody>
          <a:bodyPr/>
          <a:lstStyle/>
          <a:p>
            <a:pPr algn="l">
              <a:buFont typeface="Wingdings" pitchFamily="2" charset="2"/>
              <a:buChar char="v"/>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thức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nộp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hồ</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sơ</a:t>
            </a:r>
            <a:r>
              <a:rPr lang="en-US" sz="2800" dirty="0" smtClean="0">
                <a:latin typeface="Times New Roman" pitchFamily="18" charset="0"/>
                <a:cs typeface="Times New Roman" pitchFamily="18" charset="0"/>
              </a:rPr>
              <a:t>: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Bộ</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nghị</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gửi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hồ</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đăng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ký</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cấp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phép</a:t>
            </a:r>
            <a:r>
              <a:rPr lang="en-US" sz="2800" dirty="0" smtClean="0">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theo</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đường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bưu</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điện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địa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nêu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trên</a:t>
            </a:r>
            <a:r>
              <a:rPr lang="en-US" sz="2800" dirty="0" smtClean="0">
                <a:latin typeface="Times New Roman" pitchFamily="18" charset="0"/>
                <a:cs typeface="Times New Roman" pitchFamily="18" charset="0"/>
              </a:rPr>
              <a:t>);</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4" name="Title 1"/>
          <p:cNvSpPr txBox="1">
            <a:spLocks/>
          </p:cNvSpPr>
          <p:nvPr/>
        </p:nvSpPr>
        <p:spPr bwMode="auto">
          <a:xfrm>
            <a:off x="1524000" y="1371600"/>
            <a:ext cx="7620000" cy="990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rgbClr val="C00000"/>
                </a:solidFill>
                <a:effectLst/>
                <a:uLnTx/>
                <a:uFillTx/>
                <a:latin typeface="Times New Roman" pitchFamily="18" charset="0"/>
                <a:ea typeface="+mj-ea"/>
                <a:cs typeface="Times New Roman" pitchFamily="18" charset="0"/>
              </a:rPr>
              <a:t>3. THỦ TỤC XIN CẤP GIẤY PHÉP NKTĐ</a:t>
            </a:r>
            <a:r>
              <a:rPr kumimoji="0" lang="en-US" sz="40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0" lang="en-US" sz="40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endParaRPr kumimoji="0" lang="en-US" sz="4000" b="0" i="0" u="none" strike="noStrike" kern="0" cap="none" spc="0" normalizeH="0" baseline="0" noProof="0" dirty="0">
              <a:ln>
                <a:noFill/>
              </a:ln>
              <a:solidFill>
                <a:schemeClr val="tx2"/>
              </a:solidFill>
              <a:effectLst/>
              <a:uLnTx/>
              <a:uFillTx/>
              <a:latin typeface="+mj-lt"/>
              <a:ea typeface="+mj-ea"/>
              <a:cs typeface="+mj-cs"/>
            </a:endParaRPr>
          </a:p>
        </p:txBody>
      </p:sp>
      <p:sp>
        <p:nvSpPr>
          <p:cNvPr id="5" name="Rectangle 4"/>
          <p:cNvSpPr/>
          <p:nvPr/>
        </p:nvSpPr>
        <p:spPr>
          <a:xfrm>
            <a:off x="2286000" y="2514600"/>
            <a:ext cx="4309706" cy="707886"/>
          </a:xfrm>
          <a:prstGeom prst="rect">
            <a:avLst/>
          </a:prstGeom>
        </p:spPr>
        <p:txBody>
          <a:bodyPr wrap="none">
            <a:spAutoFit/>
          </a:bodyPr>
          <a:lstStyle/>
          <a:p>
            <a:pPr lvl="0"/>
            <a:r>
              <a:rPr lang="en-US" sz="3600" b="0" smtClean="0">
                <a:latin typeface="Times New Roman" pitchFamily="18" charset="0"/>
                <a:cs typeface="Times New Roman" pitchFamily="18" charset="0"/>
              </a:rPr>
              <a:t>3.3/ </a:t>
            </a:r>
            <a:r>
              <a:rPr lang="en-US" sz="3600" b="0" dirty="0" smtClean="0">
                <a:latin typeface="Times New Roman" pitchFamily="18" charset="0"/>
                <a:cs typeface="Times New Roman" pitchFamily="18" charset="0"/>
              </a:rPr>
              <a:t>DN NỘP HỒ SƠ</a:t>
            </a:r>
            <a:r>
              <a:rPr lang="en-US" sz="4000" b="0" dirty="0" smtClean="0">
                <a:latin typeface="Times New Roman" pitchFamily="18" charset="0"/>
                <a:cs typeface="Times New Roman" pitchFamily="18" charset="0"/>
              </a:rPr>
              <a:t>.</a:t>
            </a:r>
            <a:endParaRPr lang="en-US" sz="40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05000" y="2362200"/>
            <a:ext cx="7010400" cy="2286000"/>
          </a:xfrm>
        </p:spPr>
        <p:txBody>
          <a:bodyPr/>
          <a:lstStyle/>
          <a:p>
            <a:pPr algn="l">
              <a:buFont typeface="Wingdings" pitchFamily="2" charset="2"/>
              <a:buChar char="v"/>
            </a:pPr>
            <a:r>
              <a:rPr lang="en-US" sz="2800" dirty="0" err="1" smtClean="0">
                <a:latin typeface="Times New Roman" pitchFamily="18" charset="0"/>
                <a:cs typeface="Times New Roman" pitchFamily="18" charset="0"/>
              </a:rPr>
              <a:t>Trường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hợp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hồ</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đăng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ký</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nhập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khẩu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chưa</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đầy</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đủ</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hợp</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lệ</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Bộ</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sẽ</a:t>
            </a:r>
            <a:r>
              <a:rPr lang="en-US" sz="2800" dirty="0" smtClean="0">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gửi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thông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báo</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cho</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thương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nhân</a:t>
            </a:r>
            <a:r>
              <a:rPr lang="en-US" sz="2800" dirty="0" smtClean="0">
                <a:solidFill>
                  <a:srgbClr val="FF0000"/>
                </a:solidFill>
                <a:latin typeface="Times New Roman" pitchFamily="18" charset="0"/>
                <a:cs typeface="Times New Roman" pitchFamily="18" charset="0"/>
              </a:rPr>
              <a:t> </a:t>
            </a:r>
            <a:r>
              <a:rPr lang="en-US" sz="2800" dirty="0" smtClean="0">
                <a:solidFill>
                  <a:schemeClr val="tx2"/>
                </a:solidFill>
                <a:latin typeface="Times New Roman" pitchFamily="18" charset="0"/>
                <a:cs typeface="Times New Roman" pitchFamily="18" charset="0"/>
              </a:rPr>
              <a:t>(</a:t>
            </a:r>
            <a:r>
              <a:rPr lang="en-US" sz="2800" dirty="0" err="1" smtClean="0">
                <a:latin typeface="Times New Roman" pitchFamily="18" charset="0"/>
                <a:cs typeface="Times New Roman" pitchFamily="18" charset="0"/>
              </a:rPr>
              <a:t>đường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bưu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theo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địa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ghi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đăng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ký</a:t>
            </a:r>
            <a:r>
              <a:rPr lang="en-US" sz="2800" dirty="0" smtClean="0">
                <a:latin typeface="Times New Roman" pitchFamily="18" charset="0"/>
                <a:cs typeface="Times New Roman" pitchFamily="18" charset="0"/>
              </a:rPr>
              <a:t>.</a:t>
            </a:r>
          </a:p>
          <a:p>
            <a:pPr algn="l">
              <a:buFont typeface="Wingdings" pitchFamily="2" charset="2"/>
              <a:buChar char="v"/>
            </a:pPr>
            <a:r>
              <a:rPr lang="en-US" sz="2800" dirty="0" err="1" smtClean="0">
                <a:latin typeface="Times New Roman" pitchFamily="18" charset="0"/>
                <a:cs typeface="Times New Roman" pitchFamily="18" charset="0"/>
              </a:rPr>
              <a:t>Trường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hợp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hồ</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đăng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ký</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nhập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khẩu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đầy</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đủ</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hợp</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lệ</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Giấy</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phép</a:t>
            </a:r>
            <a:r>
              <a:rPr lang="en-US" sz="2800" dirty="0" smtClean="0">
                <a:solidFill>
                  <a:srgbClr val="FF0000"/>
                </a:solidFill>
                <a:latin typeface="Times New Roman" pitchFamily="18" charset="0"/>
                <a:cs typeface="Times New Roman" pitchFamily="18" charset="0"/>
              </a:rPr>
              <a:t> NKTĐ </a:t>
            </a:r>
            <a:r>
              <a:rPr lang="en-US" sz="2800" dirty="0" err="1" smtClean="0">
                <a:solidFill>
                  <a:srgbClr val="FF0000"/>
                </a:solidFill>
                <a:latin typeface="Times New Roman" pitchFamily="18" charset="0"/>
                <a:cs typeface="Times New Roman" pitchFamily="18" charset="0"/>
              </a:rPr>
              <a:t>sẽ</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được</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gửi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bưu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theo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địa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ghi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đăng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ký</a:t>
            </a:r>
            <a:r>
              <a:rPr lang="en-US" sz="2800" dirty="0" smtClean="0">
                <a:latin typeface="Times New Roman" pitchFamily="18" charset="0"/>
                <a:cs typeface="Times New Roman" pitchFamily="18" charset="0"/>
              </a:rPr>
              <a:t>.</a:t>
            </a:r>
          </a:p>
          <a:p>
            <a:pPr algn="l"/>
            <a:endParaRPr lang="en-US" sz="2800" dirty="0">
              <a:latin typeface="Times New Roman" pitchFamily="18" charset="0"/>
              <a:cs typeface="Times New Roman" pitchFamily="18" charset="0"/>
            </a:endParaRPr>
          </a:p>
        </p:txBody>
      </p:sp>
      <p:sp>
        <p:nvSpPr>
          <p:cNvPr id="4" name="Title 1"/>
          <p:cNvSpPr txBox="1">
            <a:spLocks/>
          </p:cNvSpPr>
          <p:nvPr/>
        </p:nvSpPr>
        <p:spPr bwMode="auto">
          <a:xfrm>
            <a:off x="1524000" y="609600"/>
            <a:ext cx="7620000" cy="990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rgbClr val="C00000"/>
                </a:solidFill>
                <a:effectLst/>
                <a:uLnTx/>
                <a:uFillTx/>
                <a:latin typeface="Times New Roman" pitchFamily="18" charset="0"/>
                <a:ea typeface="+mj-ea"/>
                <a:cs typeface="Times New Roman" pitchFamily="18" charset="0"/>
              </a:rPr>
              <a:t>3. THỦ TỤC XIN CẤP GIẤY PHÉP NKTĐ</a:t>
            </a:r>
            <a:r>
              <a:rPr kumimoji="0" lang="en-US" sz="40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0" lang="en-US" sz="40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endParaRPr kumimoji="0" lang="en-US" sz="4000" b="0" i="0" u="none" strike="noStrike" kern="0" cap="none" spc="0" normalizeH="0" baseline="0" noProof="0" dirty="0">
              <a:ln>
                <a:noFill/>
              </a:ln>
              <a:solidFill>
                <a:schemeClr val="tx2"/>
              </a:solidFill>
              <a:effectLst/>
              <a:uLnTx/>
              <a:uFillTx/>
              <a:latin typeface="+mj-lt"/>
              <a:ea typeface="+mj-ea"/>
              <a:cs typeface="+mj-cs"/>
            </a:endParaRPr>
          </a:p>
        </p:txBody>
      </p:sp>
      <p:sp>
        <p:nvSpPr>
          <p:cNvPr id="6" name="Rectangle 5"/>
          <p:cNvSpPr/>
          <p:nvPr/>
        </p:nvSpPr>
        <p:spPr>
          <a:xfrm>
            <a:off x="2133600" y="1524000"/>
            <a:ext cx="4142481" cy="646331"/>
          </a:xfrm>
          <a:prstGeom prst="rect">
            <a:avLst/>
          </a:prstGeom>
        </p:spPr>
        <p:txBody>
          <a:bodyPr wrap="square">
            <a:spAutoFit/>
          </a:bodyPr>
          <a:lstStyle/>
          <a:p>
            <a:r>
              <a:rPr lang="en-US" sz="3600" b="0" smtClean="0">
                <a:latin typeface="Times New Roman" pitchFamily="18" charset="0"/>
                <a:cs typeface="Times New Roman" pitchFamily="18" charset="0"/>
              </a:rPr>
              <a:t>3.4/ </a:t>
            </a:r>
            <a:r>
              <a:rPr lang="en-US" sz="3600" b="0" dirty="0" smtClean="0">
                <a:latin typeface="Times New Roman" pitchFamily="18" charset="0"/>
                <a:cs typeface="Times New Roman" pitchFamily="18" charset="0"/>
              </a:rPr>
              <a:t>XỬ LÝ HỒ SƠ.</a:t>
            </a:r>
            <a:endParaRPr lang="en-US" sz="3600" b="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2819400"/>
            <a:ext cx="6934200" cy="4343400"/>
          </a:xfrm>
        </p:spPr>
        <p:txBody>
          <a:bodyPr/>
          <a:lstStyle/>
          <a:p>
            <a:pPr algn="l"/>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Giấy phép </a:t>
            </a:r>
            <a:r>
              <a:rPr lang="en-US" sz="2800" dirty="0" smtClean="0">
                <a:latin typeface="Times New Roman" pitchFamily="18" charset="0"/>
                <a:cs typeface="Times New Roman" pitchFamily="18" charset="0"/>
              </a:rPr>
              <a:t>NKTĐ </a:t>
            </a:r>
            <a:r>
              <a:rPr lang="vi-VN" sz="2800" dirty="0" smtClean="0">
                <a:latin typeface="Times New Roman" pitchFamily="18" charset="0"/>
                <a:cs typeface="Times New Roman" pitchFamily="18" charset="0"/>
              </a:rPr>
              <a:t>được cấp trong thời hạn bảy </a:t>
            </a:r>
            <a:r>
              <a:rPr lang="vi-VN" sz="2800" dirty="0" smtClean="0">
                <a:solidFill>
                  <a:srgbClr val="C00000"/>
                </a:solidFill>
                <a:latin typeface="Times New Roman" pitchFamily="18" charset="0"/>
                <a:cs typeface="Times New Roman" pitchFamily="18" charset="0"/>
              </a:rPr>
              <a:t>(07) ngày làm việc</a:t>
            </a:r>
            <a:r>
              <a:rPr lang="vi-VN" sz="2800" dirty="0" smtClean="0">
                <a:latin typeface="Times New Roman" pitchFamily="18" charset="0"/>
                <a:cs typeface="Times New Roman" pitchFamily="18" charset="0"/>
              </a:rPr>
              <a:t>, kể từ ngày Cơ quan cấp Giấy phép nhận được </a:t>
            </a:r>
            <a:r>
              <a:rPr lang="vi-VN" sz="2800" dirty="0" smtClean="0">
                <a:solidFill>
                  <a:srgbClr val="C00000"/>
                </a:solidFill>
                <a:latin typeface="Times New Roman" pitchFamily="18" charset="0"/>
                <a:cs typeface="Times New Roman" pitchFamily="18" charset="0"/>
              </a:rPr>
              <a:t>hồ sơ đầy đủ, hợp lệ </a:t>
            </a:r>
            <a:r>
              <a:rPr lang="en-US" sz="2800" dirty="0" smtClean="0">
                <a:latin typeface="Times New Roman" pitchFamily="18" charset="0"/>
                <a:cs typeface="Times New Roman" pitchFamily="18" charset="0"/>
              </a:rPr>
              <a:t>(</a:t>
            </a:r>
            <a:r>
              <a:rPr lang="vi-VN" sz="2800" dirty="0" smtClean="0">
                <a:latin typeface="Times New Roman" pitchFamily="18" charset="0"/>
                <a:cs typeface="Times New Roman" pitchFamily="18" charset="0"/>
              </a:rPr>
              <a:t>Điều 8</a:t>
            </a:r>
            <a:r>
              <a:rPr lang="en-US" sz="2800" dirty="0" smtClean="0">
                <a:latin typeface="Times New Roman" pitchFamily="18" charset="0"/>
                <a:cs typeface="Times New Roman" pitchFamily="18" charset="0"/>
              </a:rPr>
              <a:t>)</a:t>
            </a:r>
            <a:r>
              <a:rPr lang="vi-VN" sz="2800" dirty="0" smtClean="0">
                <a:latin typeface="Times New Roman" pitchFamily="18" charset="0"/>
                <a:cs typeface="Times New Roman" pitchFamily="18" charset="0"/>
              </a:rPr>
              <a:t>.</a:t>
            </a:r>
            <a:br>
              <a:rPr lang="vi-VN"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Trường hợp đăng ký hồ sơ cấp Giấy phép </a:t>
            </a:r>
            <a:r>
              <a:rPr lang="en-US" sz="2800" dirty="0" smtClean="0">
                <a:latin typeface="Times New Roman" pitchFamily="18" charset="0"/>
                <a:cs typeface="Times New Roman" pitchFamily="18" charset="0"/>
              </a:rPr>
              <a:t>NKTĐ </a:t>
            </a:r>
            <a:r>
              <a:rPr lang="vi-VN" sz="2800" dirty="0" smtClean="0">
                <a:latin typeface="Times New Roman" pitchFamily="18" charset="0"/>
                <a:cs typeface="Times New Roman" pitchFamily="18" charset="0"/>
              </a:rPr>
              <a:t>qua hệ thống </a:t>
            </a:r>
            <a:r>
              <a:rPr lang="vi-VN" sz="2800" dirty="0" smtClean="0">
                <a:solidFill>
                  <a:srgbClr val="C00000"/>
                </a:solidFill>
                <a:latin typeface="Times New Roman" pitchFamily="18" charset="0"/>
                <a:cs typeface="Times New Roman" pitchFamily="18" charset="0"/>
              </a:rPr>
              <a:t>mạng Internet </a:t>
            </a:r>
            <a:r>
              <a:rPr lang="vi-VN" sz="2800" dirty="0" smtClean="0">
                <a:latin typeface="Times New Roman" pitchFamily="18" charset="0"/>
                <a:cs typeface="Times New Roman" pitchFamily="18" charset="0"/>
              </a:rPr>
              <a:t>theo quy định tại Điều 11</a:t>
            </a:r>
            <a:r>
              <a:rPr lang="en-US" sz="2800" dirty="0" smtClean="0">
                <a:latin typeface="Times New Roman" pitchFamily="18" charset="0"/>
                <a:cs typeface="Times New Roman" pitchFamily="18" charset="0"/>
              </a:rPr>
              <a:t> =&gt; </a:t>
            </a:r>
            <a:r>
              <a:rPr lang="vi-VN" sz="2800" dirty="0" smtClean="0">
                <a:latin typeface="Times New Roman" pitchFamily="18" charset="0"/>
                <a:cs typeface="Times New Roman" pitchFamily="18" charset="0"/>
              </a:rPr>
              <a:t>cấp trong </a:t>
            </a:r>
            <a:r>
              <a:rPr lang="vi-VN" sz="2800" dirty="0" smtClean="0">
                <a:solidFill>
                  <a:srgbClr val="C00000"/>
                </a:solidFill>
                <a:latin typeface="Times New Roman" pitchFamily="18" charset="0"/>
                <a:cs typeface="Times New Roman" pitchFamily="18" charset="0"/>
              </a:rPr>
              <a:t>thời hạn 05 ngày làm việc </a:t>
            </a:r>
            <a:r>
              <a:rPr lang="vi-VN" sz="2800" dirty="0" smtClean="0">
                <a:latin typeface="Times New Roman" pitchFamily="18" charset="0"/>
                <a:cs typeface="Times New Roman" pitchFamily="18" charset="0"/>
              </a:rPr>
              <a:t>kể từ ngày Cơ quan cấp Giấy phép nhận được </a:t>
            </a:r>
            <a:r>
              <a:rPr lang="vi-VN" sz="2800" dirty="0" smtClean="0">
                <a:solidFill>
                  <a:srgbClr val="C00000"/>
                </a:solidFill>
                <a:latin typeface="Times New Roman" pitchFamily="18" charset="0"/>
                <a:cs typeface="Times New Roman" pitchFamily="18" charset="0"/>
              </a:rPr>
              <a:t>hồ sơ đầy đủ và hợp lệ </a:t>
            </a:r>
            <a:r>
              <a:rPr lang="en-US" sz="2800" dirty="0" smtClean="0">
                <a:latin typeface="Times New Roman" pitchFamily="18" charset="0"/>
                <a:cs typeface="Times New Roman" pitchFamily="18" charset="0"/>
              </a:rPr>
              <a:t>(</a:t>
            </a:r>
            <a:r>
              <a:rPr lang="vi-VN" sz="2800" dirty="0" smtClean="0">
                <a:latin typeface="Times New Roman" pitchFamily="18" charset="0"/>
                <a:cs typeface="Times New Roman" pitchFamily="18" charset="0"/>
              </a:rPr>
              <a:t>Điều 8</a:t>
            </a:r>
            <a:r>
              <a:rPr lang="en-US" sz="2800" dirty="0" smtClean="0">
                <a:latin typeface="Times New Roman" pitchFamily="18" charset="0"/>
                <a:cs typeface="Times New Roman" pitchFamily="18" charset="0"/>
              </a:rPr>
              <a:t>)</a:t>
            </a:r>
            <a:r>
              <a:rPr lang="vi-VN" sz="2800" dirty="0" smtClean="0">
                <a:latin typeface="Times New Roman" pitchFamily="18" charset="0"/>
                <a:cs typeface="Times New Roman" pitchFamily="18" charset="0"/>
              </a:rPr>
              <a:t>.</a:t>
            </a:r>
            <a:br>
              <a:rPr lang="vi-VN"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4" name="Title 1"/>
          <p:cNvSpPr txBox="1">
            <a:spLocks/>
          </p:cNvSpPr>
          <p:nvPr/>
        </p:nvSpPr>
        <p:spPr bwMode="auto">
          <a:xfrm>
            <a:off x="1143000" y="990600"/>
            <a:ext cx="7620000" cy="990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rgbClr val="C00000"/>
                </a:solidFill>
                <a:effectLst/>
                <a:uLnTx/>
                <a:uFillTx/>
                <a:latin typeface="Times New Roman" pitchFamily="18" charset="0"/>
                <a:ea typeface="+mj-ea"/>
                <a:cs typeface="Times New Roman" pitchFamily="18" charset="0"/>
              </a:rPr>
              <a:t>3. THỦ TỤC XIN CẤP GIẤY PHÉP NKTĐ</a:t>
            </a:r>
            <a:r>
              <a:rPr kumimoji="0" lang="en-US" sz="40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0" lang="en-US" sz="40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endParaRPr kumimoji="0" lang="en-US" sz="4000" b="0" i="0" u="none" strike="noStrike" kern="0" cap="none" spc="0" normalizeH="0" baseline="0" noProof="0" dirty="0">
              <a:ln>
                <a:noFill/>
              </a:ln>
              <a:solidFill>
                <a:schemeClr val="tx2"/>
              </a:solidFill>
              <a:effectLst/>
              <a:uLnTx/>
              <a:uFillTx/>
              <a:latin typeface="+mj-lt"/>
              <a:ea typeface="+mj-ea"/>
              <a:cs typeface="+mj-cs"/>
            </a:endParaRPr>
          </a:p>
        </p:txBody>
      </p:sp>
      <p:sp>
        <p:nvSpPr>
          <p:cNvPr id="6" name="Rectangle 5"/>
          <p:cNvSpPr/>
          <p:nvPr/>
        </p:nvSpPr>
        <p:spPr>
          <a:xfrm>
            <a:off x="2286000" y="1905000"/>
            <a:ext cx="4142481" cy="646331"/>
          </a:xfrm>
          <a:prstGeom prst="rect">
            <a:avLst/>
          </a:prstGeom>
        </p:spPr>
        <p:txBody>
          <a:bodyPr wrap="square">
            <a:spAutoFit/>
          </a:bodyPr>
          <a:lstStyle/>
          <a:p>
            <a:r>
              <a:rPr lang="en-US" sz="3600" b="0" smtClean="0">
                <a:latin typeface="Times New Roman" pitchFamily="18" charset="0"/>
                <a:cs typeface="Times New Roman" pitchFamily="18" charset="0"/>
              </a:rPr>
              <a:t>3.4/ </a:t>
            </a:r>
            <a:r>
              <a:rPr lang="en-US" sz="3600" b="0" dirty="0" smtClean="0">
                <a:latin typeface="Times New Roman" pitchFamily="18" charset="0"/>
                <a:cs typeface="Times New Roman" pitchFamily="18" charset="0"/>
              </a:rPr>
              <a:t>XỬ LÝ HỒ SƠ.</a:t>
            </a:r>
            <a:endParaRPr lang="en-US" sz="3600" b="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971800"/>
            <a:ext cx="6934200" cy="2438400"/>
          </a:xfrm>
        </p:spPr>
        <p:txBody>
          <a:bodyPr/>
          <a:lstStyle/>
          <a:p>
            <a:pPr algn="l"/>
            <a:r>
              <a:rPr lang="en-US" sz="2800" dirty="0" err="1" smtClean="0">
                <a:latin typeface="Times New Roman" pitchFamily="18" charset="0"/>
                <a:cs typeface="Times New Roman" pitchFamily="18" charset="0"/>
              </a:rPr>
              <a:t>Khi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Doanh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nghiệp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thủ</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tục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xin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cấp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giấy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phép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nhập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khẩu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thì</a:t>
            </a:r>
            <a:r>
              <a:rPr lang="en-US" sz="2800" dirty="0" smtClean="0">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không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tốn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phí</a:t>
            </a:r>
            <a:r>
              <a:rPr lang="en-US" sz="2800" dirty="0" smtClean="0">
                <a:latin typeface="Times New Roman" pitchFamily="18" charset="0"/>
                <a:cs typeface="Times New Roman" pitchFamily="18" charset="0"/>
              </a:rPr>
              <a:t>.</a:t>
            </a:r>
            <a:br>
              <a:rPr lang="en-US" sz="2800" dirty="0" smtClean="0">
                <a:latin typeface="Times New Roman" pitchFamily="18" charset="0"/>
                <a:cs typeface="Times New Roman" pitchFamily="18" charset="0"/>
              </a:rPr>
            </a:br>
            <a:endParaRPr lang="en-US" sz="2800" i="1" dirty="0">
              <a:latin typeface="Times New Roman" pitchFamily="18" charset="0"/>
              <a:cs typeface="Times New Roman" pitchFamily="18" charset="0"/>
            </a:endParaRPr>
          </a:p>
        </p:txBody>
      </p:sp>
      <p:sp>
        <p:nvSpPr>
          <p:cNvPr id="4" name="Title 1"/>
          <p:cNvSpPr txBox="1">
            <a:spLocks/>
          </p:cNvSpPr>
          <p:nvPr/>
        </p:nvSpPr>
        <p:spPr bwMode="auto">
          <a:xfrm>
            <a:off x="1524000" y="1295400"/>
            <a:ext cx="7620000" cy="990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rgbClr val="C00000"/>
                </a:solidFill>
                <a:effectLst/>
                <a:uLnTx/>
                <a:uFillTx/>
                <a:latin typeface="Times New Roman" pitchFamily="18" charset="0"/>
                <a:ea typeface="+mj-ea"/>
                <a:cs typeface="Times New Roman" pitchFamily="18" charset="0"/>
              </a:rPr>
              <a:t>3. THỦ TỤC XIN CẤP GIẤY PHÉP NKTĐ</a:t>
            </a:r>
            <a:r>
              <a:rPr kumimoji="0" lang="en-US" sz="40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0" lang="en-US" sz="40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endParaRPr kumimoji="0" lang="en-US" sz="4000" b="0" i="0" u="none" strike="noStrike" kern="0" cap="none" spc="0" normalizeH="0" baseline="0" noProof="0" dirty="0">
              <a:ln>
                <a:noFill/>
              </a:ln>
              <a:solidFill>
                <a:schemeClr val="tx2"/>
              </a:solidFill>
              <a:effectLst/>
              <a:uLnTx/>
              <a:uFillTx/>
              <a:latin typeface="+mj-lt"/>
              <a:ea typeface="+mj-ea"/>
              <a:cs typeface="+mj-cs"/>
            </a:endParaRPr>
          </a:p>
        </p:txBody>
      </p:sp>
      <p:sp>
        <p:nvSpPr>
          <p:cNvPr id="6" name="Rectangle 5"/>
          <p:cNvSpPr/>
          <p:nvPr/>
        </p:nvSpPr>
        <p:spPr>
          <a:xfrm>
            <a:off x="2438400" y="2743200"/>
            <a:ext cx="4142481" cy="646331"/>
          </a:xfrm>
          <a:prstGeom prst="rect">
            <a:avLst/>
          </a:prstGeom>
        </p:spPr>
        <p:txBody>
          <a:bodyPr wrap="square">
            <a:spAutoFit/>
          </a:bodyPr>
          <a:lstStyle/>
          <a:p>
            <a:r>
              <a:rPr lang="en-US" sz="3600" b="0" smtClean="0">
                <a:latin typeface="Times New Roman" pitchFamily="18" charset="0"/>
                <a:cs typeface="Times New Roman" pitchFamily="18" charset="0"/>
              </a:rPr>
              <a:t>3.5/ </a:t>
            </a:r>
            <a:r>
              <a:rPr lang="en-US" sz="3600" b="0" dirty="0" smtClean="0">
                <a:latin typeface="Times New Roman" pitchFamily="18" charset="0"/>
                <a:cs typeface="Times New Roman" pitchFamily="18" charset="0"/>
              </a:rPr>
              <a:t>LỆ PHÍ:</a:t>
            </a:r>
            <a:endParaRPr lang="en-US" sz="3600" b="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057400" y="3048000"/>
            <a:ext cx="7086600" cy="1676400"/>
          </a:xfrm>
        </p:spPr>
        <p:txBody>
          <a:bodyPr/>
          <a:lstStyle/>
          <a:p>
            <a:r>
              <a:rPr lang="vi-VN" sz="2800" dirty="0" smtClean="0">
                <a:latin typeface="Times New Roman" pitchFamily="18" charset="0"/>
                <a:cs typeface="Times New Roman" pitchFamily="18" charset="0"/>
              </a:rPr>
              <a:t>Thương nhân có thể đăng ký nhập khẩu theo chế độ cấp phép nhập khẩu tự động qua mạng Internet trước khi nộp hồ sơ theo quy trình sau:</a:t>
            </a:r>
          </a:p>
          <a:p>
            <a:r>
              <a:rPr lang="en-US" sz="2800" u="sng" dirty="0" smtClean="0">
                <a:solidFill>
                  <a:srgbClr val="FF0000"/>
                </a:solidFill>
                <a:latin typeface="Times New Roman" pitchFamily="18" charset="0"/>
                <a:cs typeface="Times New Roman" pitchFamily="18" charset="0"/>
              </a:rPr>
              <a:t>BƯỚC 1</a:t>
            </a:r>
            <a:r>
              <a:rPr lang="en-US" sz="2800" dirty="0" smtClean="0">
                <a:latin typeface="Times New Roman" pitchFamily="18" charset="0"/>
                <a:cs typeface="Times New Roman" pitchFamily="18" charset="0"/>
              </a:rPr>
              <a:t>:                     </a:t>
            </a:r>
          </a:p>
          <a:p>
            <a:endParaRPr lang="vi-VN"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
        <p:nvSpPr>
          <p:cNvPr id="4" name="TextBox 3"/>
          <p:cNvSpPr txBox="1"/>
          <p:nvPr/>
        </p:nvSpPr>
        <p:spPr>
          <a:xfrm>
            <a:off x="2057400" y="609600"/>
            <a:ext cx="6477000" cy="1077218"/>
          </a:xfrm>
          <a:prstGeom prst="rect">
            <a:avLst/>
          </a:prstGeom>
          <a:noFill/>
        </p:spPr>
        <p:txBody>
          <a:bodyPr wrap="square" rtlCol="0">
            <a:spAutoFit/>
          </a:bodyPr>
          <a:lstStyle/>
          <a:p>
            <a:pPr algn="ctr"/>
            <a:r>
              <a:rPr lang="en-US" sz="3200" b="0" dirty="0" smtClean="0">
                <a:solidFill>
                  <a:srgbClr val="C00000"/>
                </a:solidFill>
                <a:latin typeface="Times New Roman" pitchFamily="18" charset="0"/>
                <a:cs typeface="Times New Roman" pitchFamily="18" charset="0"/>
              </a:rPr>
              <a:t>ĐĂNG KÝ GIẤY PHÉP NKTĐ QUA MẠNG INTERNET</a:t>
            </a:r>
            <a:endParaRPr lang="en-US" sz="3200" b="0" dirty="0">
              <a:solidFill>
                <a:srgbClr val="C00000"/>
              </a:solidFill>
              <a:latin typeface="Times New Roman" pitchFamily="18" charset="0"/>
              <a:cs typeface="Times New Roman" pitchFamily="18" charset="0"/>
            </a:endParaRPr>
          </a:p>
        </p:txBody>
      </p:sp>
      <p:cxnSp>
        <p:nvCxnSpPr>
          <p:cNvPr id="6" name="Straight Arrow Connector 5"/>
          <p:cNvCxnSpPr/>
          <p:nvPr/>
        </p:nvCxnSpPr>
        <p:spPr bwMode="auto">
          <a:xfrm>
            <a:off x="3581400" y="3429000"/>
            <a:ext cx="1066800" cy="1588"/>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7" name="TextBox 6"/>
          <p:cNvSpPr txBox="1"/>
          <p:nvPr/>
        </p:nvSpPr>
        <p:spPr>
          <a:xfrm>
            <a:off x="4572000" y="3200400"/>
            <a:ext cx="4572000" cy="1384995"/>
          </a:xfrm>
          <a:prstGeom prst="rect">
            <a:avLst/>
          </a:prstGeom>
          <a:noFill/>
        </p:spPr>
        <p:txBody>
          <a:bodyPr wrap="square" rtlCol="0">
            <a:spAutoFit/>
          </a:bodyPr>
          <a:lstStyle/>
          <a:p>
            <a:r>
              <a:rPr lang="en-US" sz="2800" b="0" i="1" dirty="0" smtClean="0">
                <a:solidFill>
                  <a:srgbClr val="C00000"/>
                </a:solidFill>
                <a:latin typeface="Times New Roman" pitchFamily="18" charset="0"/>
                <a:cs typeface="Times New Roman" pitchFamily="18" charset="0"/>
              </a:rPr>
              <a:t>K</a:t>
            </a:r>
            <a:r>
              <a:rPr lang="vi-VN" sz="2800" b="0" i="1" dirty="0" smtClean="0">
                <a:solidFill>
                  <a:srgbClr val="C00000"/>
                </a:solidFill>
                <a:latin typeface="Times New Roman" pitchFamily="18" charset="0"/>
                <a:cs typeface="Times New Roman" pitchFamily="18" charset="0"/>
              </a:rPr>
              <a:t>hai báo các thông tin về hồ sơ thương nhân </a:t>
            </a:r>
            <a:r>
              <a:rPr lang="vi-VN" sz="2800" b="0" i="1" dirty="0" smtClean="0">
                <a:latin typeface="Times New Roman" pitchFamily="18" charset="0"/>
                <a:cs typeface="Times New Roman" pitchFamily="18" charset="0"/>
              </a:rPr>
              <a:t>qua mạng Internet </a:t>
            </a:r>
            <a:endParaRPr lang="en-US" sz="2800" b="0" i="1" dirty="0">
              <a:latin typeface="Times New Roman" pitchFamily="18" charset="0"/>
              <a:cs typeface="Times New Roman" pitchFamily="18" charset="0"/>
            </a:endParaRPr>
          </a:p>
        </p:txBody>
      </p:sp>
      <p:sp>
        <p:nvSpPr>
          <p:cNvPr id="8" name="TextBox 7"/>
          <p:cNvSpPr txBox="1"/>
          <p:nvPr/>
        </p:nvSpPr>
        <p:spPr>
          <a:xfrm>
            <a:off x="3810000" y="4724400"/>
            <a:ext cx="5334000" cy="1815882"/>
          </a:xfrm>
          <a:prstGeom prst="rect">
            <a:avLst/>
          </a:prstGeom>
          <a:noFill/>
        </p:spPr>
        <p:txBody>
          <a:bodyPr wrap="square" rtlCol="0">
            <a:spAutoFit/>
          </a:bodyPr>
          <a:lstStyle/>
          <a:p>
            <a:r>
              <a:rPr lang="en-US" sz="2800" b="0" i="1" dirty="0" smtClean="0">
                <a:solidFill>
                  <a:srgbClr val="C00000"/>
                </a:solidFill>
                <a:latin typeface="Times New Roman" pitchFamily="18" charset="0"/>
                <a:cs typeface="Times New Roman" pitchFamily="18" charset="0"/>
              </a:rPr>
              <a:t>G</a:t>
            </a:r>
            <a:r>
              <a:rPr lang="vi-VN" sz="2800" b="0" i="1" dirty="0" smtClean="0">
                <a:solidFill>
                  <a:srgbClr val="C00000"/>
                </a:solidFill>
                <a:latin typeface="Times New Roman" pitchFamily="18" charset="0"/>
                <a:cs typeface="Times New Roman" pitchFamily="18" charset="0"/>
              </a:rPr>
              <a:t>ửi hồ sơ thương nhân về địa điểm đăng ký cấp phép</a:t>
            </a:r>
            <a:r>
              <a:rPr lang="vi-VN" sz="2800" b="0" i="1" dirty="0" smtClean="0">
                <a:latin typeface="Times New Roman" pitchFamily="18" charset="0"/>
                <a:cs typeface="Times New Roman" pitchFamily="18" charset="0"/>
              </a:rPr>
              <a:t> nhập khẩu tự động </a:t>
            </a:r>
            <a:r>
              <a:rPr lang="vi-VN" sz="2800" b="0" i="1" dirty="0" smtClean="0">
                <a:solidFill>
                  <a:srgbClr val="C00000"/>
                </a:solidFill>
                <a:latin typeface="Times New Roman" pitchFamily="18" charset="0"/>
                <a:cs typeface="Times New Roman" pitchFamily="18" charset="0"/>
              </a:rPr>
              <a:t>khi đề nghị cấp </a:t>
            </a:r>
            <a:r>
              <a:rPr lang="vi-VN" sz="2800" b="0" i="1" dirty="0" smtClean="0">
                <a:latin typeface="Times New Roman" pitchFamily="18" charset="0"/>
                <a:cs typeface="Times New Roman" pitchFamily="18" charset="0"/>
              </a:rPr>
              <a:t>Giấy phép nhập khẩu tự động </a:t>
            </a:r>
            <a:r>
              <a:rPr lang="vi-VN" sz="2800" b="0" i="1" dirty="0" smtClean="0">
                <a:solidFill>
                  <a:srgbClr val="C00000"/>
                </a:solidFill>
                <a:latin typeface="Times New Roman" pitchFamily="18" charset="0"/>
                <a:cs typeface="Times New Roman" pitchFamily="18" charset="0"/>
              </a:rPr>
              <a:t>lần đầu</a:t>
            </a:r>
            <a:r>
              <a:rPr lang="vi-VN" sz="2800" b="0" i="1" dirty="0" smtClean="0">
                <a:latin typeface="Times New Roman" pitchFamily="18" charset="0"/>
                <a:cs typeface="Times New Roman" pitchFamily="18" charset="0"/>
              </a:rPr>
              <a:t>. </a:t>
            </a:r>
            <a:endParaRPr lang="en-US" sz="2800" b="0" i="1" dirty="0">
              <a:latin typeface="Times New Roman" pitchFamily="18" charset="0"/>
              <a:cs typeface="Times New Roman" pitchFamily="18" charset="0"/>
            </a:endParaRPr>
          </a:p>
        </p:txBody>
      </p:sp>
      <p:cxnSp>
        <p:nvCxnSpPr>
          <p:cNvPr id="10" name="Straight Arrow Connector 9"/>
          <p:cNvCxnSpPr/>
          <p:nvPr/>
        </p:nvCxnSpPr>
        <p:spPr bwMode="auto">
          <a:xfrm rot="16200000" flipH="1">
            <a:off x="2705100" y="4305300"/>
            <a:ext cx="1981200" cy="22860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05000" y="1752600"/>
            <a:ext cx="7239000" cy="1752600"/>
          </a:xfrm>
        </p:spPr>
        <p:txBody>
          <a:bodyPr/>
          <a:lstStyle/>
          <a:p>
            <a:pPr algn="l"/>
            <a:r>
              <a:rPr lang="vi-VN" sz="2800" dirty="0" smtClean="0">
                <a:latin typeface="Times New Roman" pitchFamily="18" charset="0"/>
                <a:cs typeface="Times New Roman" pitchFamily="18" charset="0"/>
              </a:rPr>
              <a:t>Hồ sơ thương nhân bao gồm:</a:t>
            </a:r>
          </a:p>
          <a:p>
            <a:pPr algn="l"/>
            <a:endParaRPr lang="en-US" sz="2800" dirty="0"/>
          </a:p>
        </p:txBody>
      </p:sp>
      <p:sp>
        <p:nvSpPr>
          <p:cNvPr id="4" name="Title 3"/>
          <p:cNvSpPr txBox="1">
            <a:spLocks noGrp="1"/>
          </p:cNvSpPr>
          <p:nvPr>
            <p:ph type="ctrTitle"/>
          </p:nvPr>
        </p:nvSpPr>
        <p:spPr>
          <a:xfrm>
            <a:off x="1371600" y="228600"/>
            <a:ext cx="7772400" cy="1470025"/>
          </a:xfrm>
          <a:prstGeom prst="rect">
            <a:avLst/>
          </a:prstGeom>
          <a:noFill/>
        </p:spPr>
        <p:txBody>
          <a:bodyPr wrap="square" rtlCol="0">
            <a:spAutoFit/>
          </a:bodyPr>
          <a:lstStyle/>
          <a:p>
            <a:pPr algn="ctr"/>
            <a:r>
              <a:rPr lang="en-US" sz="3200" b="0" dirty="0" smtClean="0">
                <a:solidFill>
                  <a:srgbClr val="C00000"/>
                </a:solidFill>
                <a:latin typeface="Times New Roman" pitchFamily="18" charset="0"/>
                <a:cs typeface="Times New Roman" pitchFamily="18" charset="0"/>
              </a:rPr>
              <a:t>ĐĂNG KÝ GIẤY PHÉP NKTĐ QUA MẠNG INTERNET</a:t>
            </a:r>
            <a:endParaRPr lang="en-US" sz="3200" b="0" dirty="0">
              <a:solidFill>
                <a:srgbClr val="C00000"/>
              </a:solidFill>
              <a:latin typeface="Times New Roman" pitchFamily="18" charset="0"/>
              <a:cs typeface="Times New Roman" pitchFamily="18" charset="0"/>
            </a:endParaRPr>
          </a:p>
        </p:txBody>
      </p:sp>
      <p:sp>
        <p:nvSpPr>
          <p:cNvPr id="6" name="TextBox 5"/>
          <p:cNvSpPr txBox="1"/>
          <p:nvPr/>
        </p:nvSpPr>
        <p:spPr>
          <a:xfrm>
            <a:off x="1905000" y="3352800"/>
            <a:ext cx="2133600" cy="3108543"/>
          </a:xfrm>
          <a:prstGeom prst="rect">
            <a:avLst/>
          </a:prstGeom>
          <a:noFill/>
          <a:ln>
            <a:solidFill>
              <a:schemeClr val="tx1"/>
            </a:solidFill>
          </a:ln>
        </p:spPr>
        <p:txBody>
          <a:bodyPr wrap="square" rtlCol="0">
            <a:spAutoFit/>
          </a:bodyPr>
          <a:lstStyle/>
          <a:p>
            <a:r>
              <a:rPr lang="vi-VN" sz="2800" b="0" i="1" dirty="0" smtClean="0">
                <a:latin typeface="Times New Roman" pitchFamily="18" charset="0"/>
                <a:cs typeface="Times New Roman" pitchFamily="18" charset="0"/>
              </a:rPr>
              <a:t>Đăng ký </a:t>
            </a:r>
            <a:r>
              <a:rPr lang="vi-VN" sz="2800" b="0" i="1" dirty="0" smtClean="0">
                <a:solidFill>
                  <a:srgbClr val="C00000"/>
                </a:solidFill>
                <a:latin typeface="Times New Roman" pitchFamily="18" charset="0"/>
                <a:cs typeface="Times New Roman" pitchFamily="18" charset="0"/>
              </a:rPr>
              <a:t>mẫu chữ ký và con dấu </a:t>
            </a:r>
            <a:r>
              <a:rPr lang="vi-VN" sz="2800" b="0" i="1" dirty="0" smtClean="0">
                <a:latin typeface="Times New Roman" pitchFamily="18" charset="0"/>
                <a:cs typeface="Times New Roman" pitchFamily="18" charset="0"/>
              </a:rPr>
              <a:t>của thương nhân (Phụ lục số 02);</a:t>
            </a:r>
            <a:endParaRPr lang="en-US" sz="2800" b="0" i="1" dirty="0" smtClean="0">
              <a:latin typeface="Times New Roman" pitchFamily="18" charset="0"/>
              <a:cs typeface="Times New Roman" pitchFamily="18" charset="0"/>
            </a:endParaRPr>
          </a:p>
          <a:p>
            <a:endParaRPr lang="en-US" sz="2800" b="0" i="1" dirty="0"/>
          </a:p>
        </p:txBody>
      </p:sp>
      <p:sp>
        <p:nvSpPr>
          <p:cNvPr id="8" name="TextBox 7"/>
          <p:cNvSpPr txBox="1"/>
          <p:nvPr/>
        </p:nvSpPr>
        <p:spPr>
          <a:xfrm>
            <a:off x="4267200" y="3352800"/>
            <a:ext cx="2362200" cy="3108543"/>
          </a:xfrm>
          <a:prstGeom prst="rect">
            <a:avLst/>
          </a:prstGeom>
          <a:noFill/>
          <a:ln>
            <a:solidFill>
              <a:schemeClr val="tx1"/>
            </a:solidFill>
          </a:ln>
        </p:spPr>
        <p:txBody>
          <a:bodyPr wrap="square" rtlCol="0">
            <a:spAutoFit/>
          </a:bodyPr>
          <a:lstStyle/>
          <a:p>
            <a:r>
              <a:rPr lang="vi-VN" sz="2800" b="0" i="1" dirty="0" smtClean="0">
                <a:latin typeface="Times New Roman" pitchFamily="18" charset="0"/>
                <a:cs typeface="Times New Roman" pitchFamily="18" charset="0"/>
              </a:rPr>
              <a:t>Giấy chứng nhận </a:t>
            </a:r>
            <a:r>
              <a:rPr lang="vi-VN" sz="2800" b="0" i="1" dirty="0" smtClean="0">
                <a:solidFill>
                  <a:srgbClr val="C00000"/>
                </a:solidFill>
                <a:latin typeface="Times New Roman" pitchFamily="18" charset="0"/>
                <a:cs typeface="Times New Roman" pitchFamily="18" charset="0"/>
              </a:rPr>
              <a:t>đăng ký </a:t>
            </a:r>
            <a:r>
              <a:rPr lang="en-US" sz="2800" b="0" i="1" dirty="0" smtClean="0">
                <a:solidFill>
                  <a:srgbClr val="C00000"/>
                </a:solidFill>
                <a:latin typeface="Times New Roman" pitchFamily="18" charset="0"/>
                <a:cs typeface="Times New Roman" pitchFamily="18" charset="0"/>
              </a:rPr>
              <a:t>KD</a:t>
            </a:r>
            <a:r>
              <a:rPr lang="vi-VN" sz="2800" b="0" i="1" dirty="0" smtClean="0">
                <a:latin typeface="Times New Roman" pitchFamily="18" charset="0"/>
                <a:cs typeface="Times New Roman" pitchFamily="18" charset="0"/>
              </a:rPr>
              <a:t> </a:t>
            </a:r>
            <a:r>
              <a:rPr lang="en-US" sz="2800" b="0" i="1" dirty="0" smtClean="0">
                <a:latin typeface="Times New Roman" pitchFamily="18" charset="0"/>
                <a:cs typeface="Times New Roman" pitchFamily="18" charset="0"/>
              </a:rPr>
              <a:t>, </a:t>
            </a:r>
            <a:r>
              <a:rPr lang="en-US" sz="2800" b="0" i="1" dirty="0" err="1" smtClean="0">
                <a:latin typeface="Times New Roman" pitchFamily="18" charset="0"/>
                <a:cs typeface="Times New Roman" pitchFamily="18" charset="0"/>
              </a:rPr>
              <a:t>hoặc</a:t>
            </a:r>
            <a:r>
              <a:rPr lang="en-US" sz="2800" b="0" i="1" dirty="0" smtClean="0">
                <a:latin typeface="Times New Roman" pitchFamily="18" charset="0"/>
                <a:cs typeface="Times New Roman" pitchFamily="18" charset="0"/>
              </a:rPr>
              <a:t> </a:t>
            </a:r>
            <a:r>
              <a:rPr lang="vi-VN" sz="2800" b="0" i="1" dirty="0" smtClean="0">
                <a:latin typeface="Times New Roman" pitchFamily="18" charset="0"/>
                <a:cs typeface="Times New Roman" pitchFamily="18" charset="0"/>
              </a:rPr>
              <a:t>giấy phép </a:t>
            </a:r>
            <a:r>
              <a:rPr lang="en-US" sz="2800" b="0" i="1" dirty="0" smtClean="0">
                <a:latin typeface="Times New Roman" pitchFamily="18" charset="0"/>
                <a:cs typeface="Times New Roman" pitchFamily="18" charset="0"/>
              </a:rPr>
              <a:t>KD</a:t>
            </a:r>
            <a:r>
              <a:rPr lang="vi-VN" sz="2800" b="0" i="1" dirty="0" smtClean="0">
                <a:latin typeface="Times New Roman" pitchFamily="18" charset="0"/>
                <a:cs typeface="Times New Roman" pitchFamily="18" charset="0"/>
              </a:rPr>
              <a:t>: 01 bản sao (sao y bản chính);</a:t>
            </a:r>
            <a:endParaRPr lang="en-US" sz="2800" b="0" i="1" dirty="0" smtClean="0">
              <a:latin typeface="Times New Roman" pitchFamily="18" charset="0"/>
              <a:cs typeface="Times New Roman" pitchFamily="18" charset="0"/>
            </a:endParaRPr>
          </a:p>
          <a:p>
            <a:endParaRPr lang="en-US" sz="2800" b="0" i="1" dirty="0"/>
          </a:p>
        </p:txBody>
      </p:sp>
      <p:sp>
        <p:nvSpPr>
          <p:cNvPr id="9" name="TextBox 8"/>
          <p:cNvSpPr txBox="1"/>
          <p:nvPr/>
        </p:nvSpPr>
        <p:spPr>
          <a:xfrm>
            <a:off x="6858000" y="3352800"/>
            <a:ext cx="2133600" cy="2954655"/>
          </a:xfrm>
          <a:prstGeom prst="rect">
            <a:avLst/>
          </a:prstGeom>
          <a:noFill/>
          <a:ln>
            <a:solidFill>
              <a:schemeClr val="tx1"/>
            </a:solidFill>
          </a:ln>
        </p:spPr>
        <p:txBody>
          <a:bodyPr wrap="square" rtlCol="0">
            <a:spAutoFit/>
          </a:bodyPr>
          <a:lstStyle/>
          <a:p>
            <a:r>
              <a:rPr lang="vi-VN" sz="2800" b="0" i="1" dirty="0" smtClean="0">
                <a:latin typeface="Times New Roman" pitchFamily="18" charset="0"/>
                <a:cs typeface="Times New Roman" pitchFamily="18" charset="0"/>
              </a:rPr>
              <a:t>Giấy chứng nhận </a:t>
            </a:r>
            <a:r>
              <a:rPr lang="vi-VN" sz="2800" b="0" i="1" dirty="0" smtClean="0">
                <a:solidFill>
                  <a:srgbClr val="C00000"/>
                </a:solidFill>
                <a:latin typeface="Times New Roman" pitchFamily="18" charset="0"/>
                <a:cs typeface="Times New Roman" pitchFamily="18" charset="0"/>
              </a:rPr>
              <a:t>đăng ký mã số thuế</a:t>
            </a:r>
            <a:r>
              <a:rPr lang="vi-VN" sz="2800" b="0" i="1" dirty="0" smtClean="0">
                <a:latin typeface="Times New Roman" pitchFamily="18" charset="0"/>
                <a:cs typeface="Times New Roman" pitchFamily="18" charset="0"/>
              </a:rPr>
              <a:t>: 01 bản sao (sao y bản chính).</a:t>
            </a:r>
          </a:p>
          <a:p>
            <a:endParaRPr lang="en-US" dirty="0"/>
          </a:p>
        </p:txBody>
      </p:sp>
      <p:cxnSp>
        <p:nvCxnSpPr>
          <p:cNvPr id="11" name="Straight Arrow Connector 10"/>
          <p:cNvCxnSpPr/>
          <p:nvPr/>
        </p:nvCxnSpPr>
        <p:spPr bwMode="auto">
          <a:xfrm rot="10800000" flipV="1">
            <a:off x="2819400" y="2362200"/>
            <a:ext cx="2057400" cy="83820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3" name="Straight Arrow Connector 12"/>
          <p:cNvCxnSpPr/>
          <p:nvPr/>
        </p:nvCxnSpPr>
        <p:spPr bwMode="auto">
          <a:xfrm rot="16200000" flipH="1">
            <a:off x="4648200" y="2590800"/>
            <a:ext cx="914400" cy="45720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5" name="Straight Arrow Connector 14"/>
          <p:cNvCxnSpPr/>
          <p:nvPr/>
        </p:nvCxnSpPr>
        <p:spPr bwMode="auto">
          <a:xfrm>
            <a:off x="4876800" y="2362200"/>
            <a:ext cx="2895600" cy="83820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057400" y="4800600"/>
            <a:ext cx="6781800" cy="1500187"/>
          </a:xfrm>
        </p:spPr>
        <p:txBody>
          <a:bodyPr/>
          <a:lstStyle/>
          <a:p>
            <a:r>
              <a:rPr lang="en-US" sz="2800" u="sng" dirty="0" smtClean="0">
                <a:solidFill>
                  <a:srgbClr val="FF0000"/>
                </a:solidFill>
                <a:latin typeface="Times New Roman" pitchFamily="18" charset="0"/>
                <a:cs typeface="Times New Roman" pitchFamily="18" charset="0"/>
              </a:rPr>
              <a:t>BƯỚC </a:t>
            </a:r>
            <a:r>
              <a:rPr lang="vi-VN" sz="2800" u="sng" dirty="0" smtClean="0">
                <a:solidFill>
                  <a:srgbClr val="FF0000"/>
                </a:solidFill>
                <a:latin typeface="Times New Roman" pitchFamily="18" charset="0"/>
                <a:cs typeface="Times New Roman" pitchFamily="18" charset="0"/>
              </a:rPr>
              <a:t>2</a:t>
            </a:r>
            <a:r>
              <a:rPr lang="en-US" sz="2800" u="sng" smtClean="0">
                <a:solidFill>
                  <a:srgbClr val="FF0000"/>
                </a:solidFill>
                <a:latin typeface="Times New Roman" pitchFamily="18" charset="0"/>
                <a:cs typeface="Times New Roman" pitchFamily="18" charset="0"/>
              </a:rPr>
              <a:t>:</a:t>
            </a:r>
            <a:r>
              <a:rPr lang="vi-VN" sz="2800" smtClean="0">
                <a:latin typeface="Times New Roman" pitchFamily="18" charset="0"/>
                <a:cs typeface="Times New Roman" pitchFamily="18" charset="0"/>
              </a:rPr>
              <a:t> </a:t>
            </a:r>
            <a:endParaRPr lang="en-US" sz="2800" smtClean="0">
              <a:latin typeface="Times New Roman" pitchFamily="18" charset="0"/>
              <a:cs typeface="Times New Roman" pitchFamily="18" charset="0"/>
            </a:endParaRPr>
          </a:p>
          <a:p>
            <a:r>
              <a:rPr lang="en-US" sz="2800" smtClean="0">
                <a:latin typeface="Times New Roman" pitchFamily="18" charset="0"/>
                <a:cs typeface="Times New Roman" pitchFamily="18" charset="0"/>
              </a:rPr>
              <a:t>-</a:t>
            </a:r>
            <a:r>
              <a:rPr lang="en-US" sz="2800" smtClean="0">
                <a:solidFill>
                  <a:srgbClr val="FF0000"/>
                </a:solidFill>
                <a:latin typeface="Times New Roman" pitchFamily="18" charset="0"/>
                <a:cs typeface="Times New Roman" pitchFamily="18" charset="0"/>
              </a:rPr>
              <a:t> </a:t>
            </a:r>
            <a:r>
              <a:rPr lang="vi-VN" sz="2800" smtClean="0">
                <a:solidFill>
                  <a:srgbClr val="FF0000"/>
                </a:solidFill>
                <a:latin typeface="Times New Roman" pitchFamily="18" charset="0"/>
                <a:cs typeface="Times New Roman" pitchFamily="18" charset="0"/>
              </a:rPr>
              <a:t>Sau khi </a:t>
            </a:r>
            <a:r>
              <a:rPr lang="vi-VN" sz="2800" dirty="0" smtClean="0">
                <a:solidFill>
                  <a:srgbClr val="FF0000"/>
                </a:solidFill>
                <a:latin typeface="Times New Roman" pitchFamily="18" charset="0"/>
                <a:cs typeface="Times New Roman" pitchFamily="18" charset="0"/>
              </a:rPr>
              <a:t>được cấp tài khoản truy cập </a:t>
            </a:r>
            <a:r>
              <a:rPr lang="vi-VN" sz="2800" dirty="0" smtClean="0">
                <a:latin typeface="Times New Roman" pitchFamily="18" charset="0"/>
                <a:cs typeface="Times New Roman" pitchFamily="18" charset="0"/>
              </a:rPr>
              <a:t>hệ thống phần mềm, thương nhân tiến hành </a:t>
            </a:r>
            <a:r>
              <a:rPr lang="vi-VN" sz="2800" dirty="0" smtClean="0">
                <a:solidFill>
                  <a:srgbClr val="FF0000"/>
                </a:solidFill>
                <a:latin typeface="Times New Roman" pitchFamily="18" charset="0"/>
                <a:cs typeface="Times New Roman" pitchFamily="18" charset="0"/>
              </a:rPr>
              <a:t>khai báo thông tin về hồ sơ đăng ký nhập khẩu tự động</a:t>
            </a:r>
            <a:r>
              <a:rPr lang="vi-VN" sz="2800" dirty="0" smtClean="0">
                <a:latin typeface="Times New Roman" pitchFamily="18" charset="0"/>
                <a:cs typeface="Times New Roman" pitchFamily="18" charset="0"/>
              </a:rPr>
              <a:t> qua hệ thống phần mềm do Bộ Công Thương quy định. </a:t>
            </a:r>
            <a:endParaRPr lang="en-US" sz="2800" dirty="0" smtClean="0">
              <a:latin typeface="Times New Roman" pitchFamily="18" charset="0"/>
              <a:cs typeface="Times New Roman" pitchFamily="18" charset="0"/>
            </a:endParaRPr>
          </a:p>
          <a:p>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Tình </a:t>
            </a:r>
            <a:r>
              <a:rPr lang="vi-VN" sz="2800" dirty="0" smtClean="0">
                <a:latin typeface="Times New Roman" pitchFamily="18" charset="0"/>
                <a:cs typeface="Times New Roman" pitchFamily="18" charset="0"/>
              </a:rPr>
              <a:t>trạng xử lý việc cấp phép nhập khẩu tự động sẽ được thể hiện trực tuyến trên hệ thống phần mềm.</a:t>
            </a:r>
          </a:p>
        </p:txBody>
      </p:sp>
      <p:sp>
        <p:nvSpPr>
          <p:cNvPr id="4" name="Title 3"/>
          <p:cNvSpPr txBox="1">
            <a:spLocks noGrp="1"/>
          </p:cNvSpPr>
          <p:nvPr>
            <p:ph type="title"/>
          </p:nvPr>
        </p:nvSpPr>
        <p:spPr>
          <a:xfrm>
            <a:off x="1371600" y="914400"/>
            <a:ext cx="7772400" cy="1066800"/>
          </a:xfrm>
          <a:prstGeom prst="rect">
            <a:avLst/>
          </a:prstGeom>
          <a:noFill/>
        </p:spPr>
        <p:txBody>
          <a:bodyPr wrap="square" rtlCol="0">
            <a:spAutoFit/>
          </a:bodyPr>
          <a:lstStyle/>
          <a:p>
            <a:pPr algn="ctr"/>
            <a:r>
              <a:rPr lang="en-US" sz="3200" b="0" dirty="0" smtClean="0">
                <a:solidFill>
                  <a:srgbClr val="C00000"/>
                </a:solidFill>
                <a:latin typeface="Times New Roman" pitchFamily="18" charset="0"/>
                <a:cs typeface="Times New Roman" pitchFamily="18" charset="0"/>
              </a:rPr>
              <a:t>ĐĂNG KÝ GIẤY PHÉP NKTĐ QUA MẠNG INTERNET</a:t>
            </a:r>
            <a:endParaRPr lang="en-US" sz="3200" b="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6"/>
          <p:cNvGrpSpPr>
            <a:grpSpLocks/>
          </p:cNvGrpSpPr>
          <p:nvPr/>
        </p:nvGrpSpPr>
        <p:grpSpPr bwMode="auto">
          <a:xfrm>
            <a:off x="152400" y="1828800"/>
            <a:ext cx="7391400" cy="685800"/>
            <a:chOff x="1296" y="1824"/>
            <a:chExt cx="2976" cy="432"/>
          </a:xfrm>
        </p:grpSpPr>
        <p:sp>
          <p:nvSpPr>
            <p:cNvPr id="5" name="AutoShape 47"/>
            <p:cNvSpPr>
              <a:spLocks noChangeArrowheads="1"/>
            </p:cNvSpPr>
            <p:nvPr/>
          </p:nvSpPr>
          <p:spPr bwMode="gray">
            <a:xfrm>
              <a:off x="1536" y="1899"/>
              <a:ext cx="2736" cy="288"/>
            </a:xfrm>
            <a:prstGeom prst="roundRect">
              <a:avLst>
                <a:gd name="adj" fmla="val 16667"/>
              </a:avLst>
            </a:prstGeom>
            <a:solidFill>
              <a:schemeClr val="accent2">
                <a:lumMod val="60000"/>
                <a:lumOff val="40000"/>
              </a:schemeClr>
            </a:solidFill>
            <a:ln w="12700" algn="ctr">
              <a:solidFill>
                <a:schemeClr val="bg1"/>
              </a:solidFill>
              <a:round/>
              <a:headEnd/>
              <a:tailEnd/>
            </a:ln>
            <a:effectLst>
              <a:outerShdw dist="99190" dir="2388334" algn="ctr" rotWithShape="0">
                <a:srgbClr val="333333">
                  <a:alpha val="50000"/>
                </a:srgbClr>
              </a:outerShdw>
            </a:effectLst>
          </p:spPr>
          <p:txBody>
            <a:bodyPr wrap="none" anchor="ctr"/>
            <a:lstStyle/>
            <a:p>
              <a:endParaRPr lang="en-US"/>
            </a:p>
          </p:txBody>
        </p:sp>
        <p:sp>
          <p:nvSpPr>
            <p:cNvPr id="6" name="AutoShape 48"/>
            <p:cNvSpPr>
              <a:spLocks noChangeArrowheads="1"/>
            </p:cNvSpPr>
            <p:nvPr/>
          </p:nvSpPr>
          <p:spPr bwMode="gray">
            <a:xfrm>
              <a:off x="1296" y="1824"/>
              <a:ext cx="432" cy="432"/>
            </a:xfrm>
            <a:prstGeom prst="diamond">
              <a:avLst/>
            </a:prstGeom>
            <a:solidFill>
              <a:schemeClr val="accent2"/>
            </a:solidFill>
            <a:ln w="25400" algn="ctr">
              <a:solidFill>
                <a:schemeClr val="bg1"/>
              </a:solidFill>
              <a:miter lim="800000"/>
              <a:headEnd/>
              <a:tailEnd/>
            </a:ln>
            <a:effectLst>
              <a:outerShdw dist="63500" dir="2212194" algn="ctr" rotWithShape="0">
                <a:srgbClr val="333333">
                  <a:alpha val="50000"/>
                </a:srgbClr>
              </a:outerShdw>
            </a:effectLst>
          </p:spPr>
          <p:txBody>
            <a:bodyPr wrap="none" anchor="ctr"/>
            <a:lstStyle/>
            <a:p>
              <a:endParaRPr lang="en-US"/>
            </a:p>
          </p:txBody>
        </p:sp>
        <p:sp>
          <p:nvSpPr>
            <p:cNvPr id="7" name="Text Box 49"/>
            <p:cNvSpPr txBox="1">
              <a:spLocks noChangeArrowheads="1"/>
            </p:cNvSpPr>
            <p:nvPr/>
          </p:nvSpPr>
          <p:spPr bwMode="gray">
            <a:xfrm>
              <a:off x="1680" y="1934"/>
              <a:ext cx="2160" cy="27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n-US" sz="2200" dirty="0" smtClean="0">
                  <a:solidFill>
                    <a:srgbClr val="000000"/>
                  </a:solidFill>
                  <a:latin typeface="Times New Roman" pitchFamily="18" charset="0"/>
                  <a:cs typeface="Times New Roman" pitchFamily="18" charset="0"/>
                </a:rPr>
                <a:t>TÀI LIỆU THAM KHẢO.</a:t>
              </a:r>
              <a:endParaRPr lang="en-US" sz="2200" b="1" dirty="0">
                <a:solidFill>
                  <a:srgbClr val="000000"/>
                </a:solidFill>
                <a:latin typeface="Times New Roman" pitchFamily="18" charset="0"/>
                <a:cs typeface="Times New Roman" pitchFamily="18" charset="0"/>
              </a:endParaRPr>
            </a:p>
          </p:txBody>
        </p:sp>
        <p:sp>
          <p:nvSpPr>
            <p:cNvPr id="8" name="Text Box 50"/>
            <p:cNvSpPr txBox="1">
              <a:spLocks noChangeArrowheads="1"/>
            </p:cNvSpPr>
            <p:nvPr/>
          </p:nvSpPr>
          <p:spPr bwMode="gray">
            <a:xfrm>
              <a:off x="1393" y="1886"/>
              <a:ext cx="223"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92457" dir="9843276" algn="ctr" rotWithShape="0">
                      <a:schemeClr val="bg2"/>
                    </a:outerShdw>
                  </a:effectLst>
                </a14:hiddenEffects>
              </a:ext>
            </a:extLst>
          </p:spPr>
          <p:txBody>
            <a:bodyPr wrap="none">
              <a:spAutoFit/>
            </a:bodyPr>
            <a:lstStyle/>
            <a:p>
              <a:pPr algn="ctr" eaLnBrk="0" hangingPunct="0"/>
              <a:r>
                <a:rPr lang="en-US" sz="2400">
                  <a:solidFill>
                    <a:schemeClr val="bg1"/>
                  </a:solidFill>
                </a:rPr>
                <a:t>1</a:t>
              </a:r>
            </a:p>
          </p:txBody>
        </p:sp>
      </p:grpSp>
      <p:grpSp>
        <p:nvGrpSpPr>
          <p:cNvPr id="9" name="Group 66"/>
          <p:cNvGrpSpPr>
            <a:grpSpLocks/>
          </p:cNvGrpSpPr>
          <p:nvPr/>
        </p:nvGrpSpPr>
        <p:grpSpPr bwMode="auto">
          <a:xfrm>
            <a:off x="152401" y="2667000"/>
            <a:ext cx="7696770" cy="685800"/>
            <a:chOff x="1296" y="1824"/>
            <a:chExt cx="3418" cy="432"/>
          </a:xfrm>
        </p:grpSpPr>
        <p:sp>
          <p:nvSpPr>
            <p:cNvPr id="10" name="AutoShape 67"/>
            <p:cNvSpPr>
              <a:spLocks noChangeArrowheads="1"/>
            </p:cNvSpPr>
            <p:nvPr/>
          </p:nvSpPr>
          <p:spPr bwMode="gray">
            <a:xfrm>
              <a:off x="1504" y="1880"/>
              <a:ext cx="3108" cy="288"/>
            </a:xfrm>
            <a:prstGeom prst="roundRect">
              <a:avLst>
                <a:gd name="adj" fmla="val 16667"/>
              </a:avLst>
            </a:prstGeom>
            <a:solidFill>
              <a:schemeClr val="bg2">
                <a:lumMod val="60000"/>
                <a:lumOff val="40000"/>
              </a:schemeClr>
            </a:solidFill>
            <a:ln w="12700" algn="ctr">
              <a:solidFill>
                <a:schemeClr val="bg1"/>
              </a:solidFill>
              <a:round/>
              <a:headEnd/>
              <a:tailEnd/>
            </a:ln>
            <a:effectLst>
              <a:outerShdw dist="99190" dir="2388334" algn="ctr" rotWithShape="0">
                <a:srgbClr val="333333">
                  <a:alpha val="50000"/>
                </a:srgbClr>
              </a:outerShdw>
            </a:effectLst>
          </p:spPr>
          <p:txBody>
            <a:bodyPr wrap="none" anchor="ctr"/>
            <a:lstStyle/>
            <a:p>
              <a:endParaRPr lang="en-US"/>
            </a:p>
          </p:txBody>
        </p:sp>
        <p:sp>
          <p:nvSpPr>
            <p:cNvPr id="11" name="AutoShape 68"/>
            <p:cNvSpPr>
              <a:spLocks noChangeArrowheads="1"/>
            </p:cNvSpPr>
            <p:nvPr/>
          </p:nvSpPr>
          <p:spPr bwMode="gray">
            <a:xfrm>
              <a:off x="1296" y="1824"/>
              <a:ext cx="432" cy="432"/>
            </a:xfrm>
            <a:prstGeom prst="diamond">
              <a:avLst/>
            </a:prstGeom>
            <a:solidFill>
              <a:schemeClr val="accent1"/>
            </a:solidFill>
            <a:ln w="25400" algn="ctr">
              <a:solidFill>
                <a:schemeClr val="bg1"/>
              </a:solidFill>
              <a:miter lim="800000"/>
              <a:headEnd/>
              <a:tailEnd/>
            </a:ln>
            <a:effectLst>
              <a:outerShdw dist="63500" dir="2212194" algn="ctr" rotWithShape="0">
                <a:srgbClr val="333333">
                  <a:alpha val="50000"/>
                </a:srgbClr>
              </a:outerShdw>
            </a:effectLst>
          </p:spPr>
          <p:txBody>
            <a:bodyPr wrap="none" anchor="ctr"/>
            <a:lstStyle/>
            <a:p>
              <a:endParaRPr lang="en-US"/>
            </a:p>
          </p:txBody>
        </p:sp>
        <p:sp>
          <p:nvSpPr>
            <p:cNvPr id="12" name="Text Box 69"/>
            <p:cNvSpPr txBox="1">
              <a:spLocks noChangeArrowheads="1"/>
            </p:cNvSpPr>
            <p:nvPr/>
          </p:nvSpPr>
          <p:spPr bwMode="gray">
            <a:xfrm>
              <a:off x="1620" y="1928"/>
              <a:ext cx="3094" cy="27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sz="2200" dirty="0" smtClean="0">
                  <a:solidFill>
                    <a:srgbClr val="000000"/>
                  </a:solidFill>
                  <a:latin typeface="Times New Roman" pitchFamily="18" charset="0"/>
                  <a:cs typeface="Times New Roman" pitchFamily="18" charset="0"/>
                </a:rPr>
                <a:t>GIỚI THIỆU VỀ GIẤY PHÉP NK TỰ ĐỘNG THÉP.</a:t>
              </a:r>
              <a:endParaRPr lang="en-US" sz="2200" dirty="0">
                <a:solidFill>
                  <a:srgbClr val="000000"/>
                </a:solidFill>
                <a:latin typeface="Times New Roman" pitchFamily="18" charset="0"/>
                <a:cs typeface="Times New Roman" pitchFamily="18" charset="0"/>
              </a:endParaRPr>
            </a:p>
          </p:txBody>
        </p:sp>
        <p:sp>
          <p:nvSpPr>
            <p:cNvPr id="13" name="Text Box 70"/>
            <p:cNvSpPr txBox="1">
              <a:spLocks noChangeArrowheads="1"/>
            </p:cNvSpPr>
            <p:nvPr/>
          </p:nvSpPr>
          <p:spPr bwMode="gray">
            <a:xfrm>
              <a:off x="1393" y="1886"/>
              <a:ext cx="223"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92457" dir="9843276" algn="ctr" rotWithShape="0">
                      <a:schemeClr val="bg2"/>
                    </a:outerShdw>
                  </a:effectLst>
                </a14:hiddenEffects>
              </a:ext>
            </a:extLst>
          </p:spPr>
          <p:txBody>
            <a:bodyPr wrap="none">
              <a:spAutoFit/>
            </a:bodyPr>
            <a:lstStyle/>
            <a:p>
              <a:pPr algn="ctr" eaLnBrk="0" hangingPunct="0"/>
              <a:r>
                <a:rPr lang="en-US" sz="2400" dirty="0">
                  <a:solidFill>
                    <a:schemeClr val="bg1"/>
                  </a:solidFill>
                </a:rPr>
                <a:t>2</a:t>
              </a:r>
            </a:p>
          </p:txBody>
        </p:sp>
      </p:grpSp>
      <p:grpSp>
        <p:nvGrpSpPr>
          <p:cNvPr id="14" name="Group 71"/>
          <p:cNvGrpSpPr>
            <a:grpSpLocks/>
          </p:cNvGrpSpPr>
          <p:nvPr/>
        </p:nvGrpSpPr>
        <p:grpSpPr bwMode="auto">
          <a:xfrm>
            <a:off x="152400" y="3505200"/>
            <a:ext cx="7848907" cy="685800"/>
            <a:chOff x="1296" y="1824"/>
            <a:chExt cx="3406" cy="432"/>
          </a:xfrm>
        </p:grpSpPr>
        <p:sp>
          <p:nvSpPr>
            <p:cNvPr id="15" name="AutoShape 72"/>
            <p:cNvSpPr>
              <a:spLocks noChangeArrowheads="1"/>
            </p:cNvSpPr>
            <p:nvPr/>
          </p:nvSpPr>
          <p:spPr bwMode="gray">
            <a:xfrm>
              <a:off x="1536" y="1899"/>
              <a:ext cx="3001" cy="288"/>
            </a:xfrm>
            <a:prstGeom prst="roundRect">
              <a:avLst>
                <a:gd name="adj" fmla="val 16667"/>
              </a:avLst>
            </a:prstGeom>
            <a:solidFill>
              <a:schemeClr val="accent1">
                <a:lumMod val="60000"/>
                <a:lumOff val="40000"/>
              </a:schemeClr>
            </a:solidFill>
            <a:ln w="12700" algn="ctr">
              <a:solidFill>
                <a:schemeClr val="bg1"/>
              </a:solidFill>
              <a:round/>
              <a:headEnd/>
              <a:tailEnd/>
            </a:ln>
            <a:effectLst>
              <a:outerShdw dist="99190" dir="2388334" algn="ctr" rotWithShape="0">
                <a:srgbClr val="333333">
                  <a:alpha val="50000"/>
                </a:srgbClr>
              </a:outerShdw>
            </a:effectLst>
          </p:spPr>
          <p:txBody>
            <a:bodyPr wrap="none" anchor="ctr"/>
            <a:lstStyle/>
            <a:p>
              <a:endParaRPr lang="en-US"/>
            </a:p>
          </p:txBody>
        </p:sp>
        <p:sp>
          <p:nvSpPr>
            <p:cNvPr id="16" name="AutoShape 73"/>
            <p:cNvSpPr>
              <a:spLocks noChangeArrowheads="1"/>
            </p:cNvSpPr>
            <p:nvPr/>
          </p:nvSpPr>
          <p:spPr bwMode="gray">
            <a:xfrm>
              <a:off x="1296" y="1824"/>
              <a:ext cx="432" cy="432"/>
            </a:xfrm>
            <a:prstGeom prst="diamond">
              <a:avLst/>
            </a:prstGeom>
            <a:solidFill>
              <a:schemeClr val="hlink"/>
            </a:solidFill>
            <a:ln w="25400" algn="ctr">
              <a:solidFill>
                <a:schemeClr val="bg1"/>
              </a:solidFill>
              <a:miter lim="800000"/>
              <a:headEnd/>
              <a:tailEnd/>
            </a:ln>
            <a:effectLst>
              <a:outerShdw dist="63500" dir="2212194" algn="ctr" rotWithShape="0">
                <a:srgbClr val="333333">
                  <a:alpha val="50000"/>
                </a:srgbClr>
              </a:outerShdw>
            </a:effectLst>
          </p:spPr>
          <p:txBody>
            <a:bodyPr wrap="none" anchor="ctr"/>
            <a:lstStyle/>
            <a:p>
              <a:endParaRPr lang="en-US"/>
            </a:p>
          </p:txBody>
        </p:sp>
        <p:sp>
          <p:nvSpPr>
            <p:cNvPr id="17" name="Text Box 74"/>
            <p:cNvSpPr txBox="1">
              <a:spLocks noChangeArrowheads="1"/>
            </p:cNvSpPr>
            <p:nvPr/>
          </p:nvSpPr>
          <p:spPr bwMode="gray">
            <a:xfrm>
              <a:off x="1680" y="1934"/>
              <a:ext cx="3022" cy="27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sz="2200" dirty="0" smtClean="0">
                  <a:solidFill>
                    <a:srgbClr val="000000"/>
                  </a:solidFill>
                  <a:latin typeface="Times New Roman" pitchFamily="18" charset="0"/>
                  <a:cs typeface="Times New Roman" pitchFamily="18" charset="0"/>
                </a:rPr>
                <a:t>ĐĂNG KÝ HỒ SƠ CẤP PHÉP QUA INTERNET</a:t>
              </a:r>
              <a:endParaRPr lang="en-US" dirty="0">
                <a:solidFill>
                  <a:srgbClr val="000000"/>
                </a:solidFill>
                <a:latin typeface="Times New Roman" pitchFamily="18" charset="0"/>
                <a:cs typeface="Times New Roman" pitchFamily="18" charset="0"/>
              </a:endParaRPr>
            </a:p>
          </p:txBody>
        </p:sp>
        <p:sp>
          <p:nvSpPr>
            <p:cNvPr id="18" name="Text Box 75"/>
            <p:cNvSpPr txBox="1">
              <a:spLocks noChangeArrowheads="1"/>
            </p:cNvSpPr>
            <p:nvPr/>
          </p:nvSpPr>
          <p:spPr bwMode="gray">
            <a:xfrm>
              <a:off x="1393" y="1886"/>
              <a:ext cx="223"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92457" dir="9843276" algn="ctr" rotWithShape="0">
                      <a:schemeClr val="bg2"/>
                    </a:outerShdw>
                  </a:effectLst>
                </a14:hiddenEffects>
              </a:ext>
            </a:extLst>
          </p:spPr>
          <p:txBody>
            <a:bodyPr wrap="none">
              <a:spAutoFit/>
            </a:bodyPr>
            <a:lstStyle/>
            <a:p>
              <a:pPr algn="ctr" eaLnBrk="0" hangingPunct="0"/>
              <a:r>
                <a:rPr lang="en-US" sz="2400" dirty="0">
                  <a:solidFill>
                    <a:schemeClr val="bg1"/>
                  </a:solidFill>
                </a:rPr>
                <a:t>3</a:t>
              </a:r>
            </a:p>
          </p:txBody>
        </p:sp>
      </p:grpSp>
      <p:grpSp>
        <p:nvGrpSpPr>
          <p:cNvPr id="19" name="Group 76"/>
          <p:cNvGrpSpPr>
            <a:grpSpLocks/>
          </p:cNvGrpSpPr>
          <p:nvPr/>
        </p:nvGrpSpPr>
        <p:grpSpPr bwMode="auto">
          <a:xfrm>
            <a:off x="152400" y="4432300"/>
            <a:ext cx="7467600" cy="685800"/>
            <a:chOff x="1296" y="1824"/>
            <a:chExt cx="2976" cy="432"/>
          </a:xfrm>
        </p:grpSpPr>
        <p:sp>
          <p:nvSpPr>
            <p:cNvPr id="20" name="AutoShape 77"/>
            <p:cNvSpPr>
              <a:spLocks noChangeArrowheads="1"/>
            </p:cNvSpPr>
            <p:nvPr/>
          </p:nvSpPr>
          <p:spPr bwMode="gray">
            <a:xfrm>
              <a:off x="1536" y="1899"/>
              <a:ext cx="2736" cy="288"/>
            </a:xfrm>
            <a:prstGeom prst="roundRect">
              <a:avLst>
                <a:gd name="adj" fmla="val 16667"/>
              </a:avLst>
            </a:prstGeom>
            <a:solidFill>
              <a:srgbClr val="92D050"/>
            </a:solidFill>
            <a:ln w="12700" algn="ctr">
              <a:solidFill>
                <a:schemeClr val="bg1"/>
              </a:solidFill>
              <a:round/>
              <a:headEnd/>
              <a:tailEnd/>
            </a:ln>
            <a:effectLst>
              <a:outerShdw dist="99190" dir="2388334" algn="ctr" rotWithShape="0">
                <a:srgbClr val="333333">
                  <a:alpha val="50000"/>
                </a:srgbClr>
              </a:outerShdw>
            </a:effectLst>
          </p:spPr>
          <p:txBody>
            <a:bodyPr wrap="none" anchor="ctr"/>
            <a:lstStyle/>
            <a:p>
              <a:endParaRPr lang="en-US"/>
            </a:p>
          </p:txBody>
        </p:sp>
        <p:sp>
          <p:nvSpPr>
            <p:cNvPr id="21" name="AutoShape 78"/>
            <p:cNvSpPr>
              <a:spLocks noChangeArrowheads="1"/>
            </p:cNvSpPr>
            <p:nvPr/>
          </p:nvSpPr>
          <p:spPr bwMode="gray">
            <a:xfrm>
              <a:off x="1296" y="1824"/>
              <a:ext cx="432" cy="432"/>
            </a:xfrm>
            <a:prstGeom prst="diamond">
              <a:avLst/>
            </a:prstGeom>
            <a:solidFill>
              <a:schemeClr val="tx1">
                <a:lumMod val="60000"/>
                <a:lumOff val="40000"/>
              </a:schemeClr>
            </a:solidFill>
            <a:ln w="25400" algn="ctr">
              <a:solidFill>
                <a:schemeClr val="bg1"/>
              </a:solidFill>
              <a:miter lim="800000"/>
              <a:headEnd/>
              <a:tailEnd/>
            </a:ln>
            <a:effectLst>
              <a:outerShdw dist="63500" dir="2212194" algn="ctr" rotWithShape="0">
                <a:srgbClr val="333333">
                  <a:alpha val="50000"/>
                </a:srgbClr>
              </a:outerShdw>
            </a:effectLst>
          </p:spPr>
          <p:txBody>
            <a:bodyPr wrap="none" anchor="ctr"/>
            <a:lstStyle/>
            <a:p>
              <a:endParaRPr lang="en-US"/>
            </a:p>
          </p:txBody>
        </p:sp>
        <p:sp>
          <p:nvSpPr>
            <p:cNvPr id="22" name="Text Box 79"/>
            <p:cNvSpPr txBox="1">
              <a:spLocks noChangeArrowheads="1"/>
            </p:cNvSpPr>
            <p:nvPr/>
          </p:nvSpPr>
          <p:spPr bwMode="gray">
            <a:xfrm>
              <a:off x="1680" y="1934"/>
              <a:ext cx="2160" cy="27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n-US" sz="2200" dirty="0" smtClean="0">
                  <a:solidFill>
                    <a:srgbClr val="000000"/>
                  </a:solidFill>
                  <a:latin typeface="Times New Roman" pitchFamily="18" charset="0"/>
                  <a:cs typeface="Times New Roman" pitchFamily="18" charset="0"/>
                </a:rPr>
                <a:t>MỘT SỐ GIẤY TỜ MẪU.</a:t>
              </a:r>
              <a:endParaRPr lang="en-US" sz="2200" dirty="0">
                <a:solidFill>
                  <a:srgbClr val="000000"/>
                </a:solidFill>
                <a:latin typeface="Times New Roman" pitchFamily="18" charset="0"/>
                <a:cs typeface="Times New Roman" pitchFamily="18" charset="0"/>
              </a:endParaRPr>
            </a:p>
          </p:txBody>
        </p:sp>
        <p:sp>
          <p:nvSpPr>
            <p:cNvPr id="23" name="Text Box 80"/>
            <p:cNvSpPr txBox="1">
              <a:spLocks noChangeArrowheads="1"/>
            </p:cNvSpPr>
            <p:nvPr/>
          </p:nvSpPr>
          <p:spPr bwMode="gray">
            <a:xfrm>
              <a:off x="1393" y="1886"/>
              <a:ext cx="223"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92457" dir="9843276" algn="ctr" rotWithShape="0">
                      <a:schemeClr val="bg2"/>
                    </a:outerShdw>
                  </a:effectLst>
                </a14:hiddenEffects>
              </a:ext>
            </a:extLst>
          </p:spPr>
          <p:txBody>
            <a:bodyPr wrap="none">
              <a:spAutoFit/>
            </a:bodyPr>
            <a:lstStyle/>
            <a:p>
              <a:pPr algn="ctr" eaLnBrk="0" hangingPunct="0"/>
              <a:r>
                <a:rPr lang="en-US" sz="2400" dirty="0">
                  <a:solidFill>
                    <a:schemeClr val="bg1"/>
                  </a:solidFill>
                </a:rPr>
                <a:t>4</a:t>
              </a:r>
            </a:p>
          </p:txBody>
        </p:sp>
      </p:grpSp>
      <p:sp>
        <p:nvSpPr>
          <p:cNvPr id="26" name="Hộp_Văn_Bản 25"/>
          <p:cNvSpPr txBox="1"/>
          <p:nvPr/>
        </p:nvSpPr>
        <p:spPr>
          <a:xfrm>
            <a:off x="1066800" y="698500"/>
            <a:ext cx="2362200" cy="646331"/>
          </a:xfrm>
          <a:prstGeom prst="rect">
            <a:avLst/>
          </a:prstGeom>
          <a:noFill/>
        </p:spPr>
        <p:txBody>
          <a:bodyPr wrap="square" rtlCol="0">
            <a:spAutoFit/>
          </a:bodyPr>
          <a:lstStyle/>
          <a:p>
            <a:r>
              <a:rPr lang="en-US" sz="3600" i="1" dirty="0" smtClean="0">
                <a:solidFill>
                  <a:srgbClr val="A50C07"/>
                </a:solidFill>
              </a:rPr>
              <a:t>MỤC LỤC</a:t>
            </a:r>
            <a:endParaRPr lang="en-US" sz="3600" i="1" dirty="0">
              <a:solidFill>
                <a:srgbClr val="A50C07"/>
              </a:solidFill>
            </a:endParaRPr>
          </a:p>
        </p:txBody>
      </p:sp>
    </p:spTree>
    <p:extLst>
      <p:ext uri="{BB962C8B-B14F-4D97-AF65-F5344CB8AC3E}">
        <p14:creationId xmlns="" xmlns:p14="http://schemas.microsoft.com/office/powerpoint/2010/main" val="23585445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7713" y="2209800"/>
            <a:ext cx="6897687" cy="4114800"/>
          </a:xfrm>
        </p:spPr>
        <p:txBody>
          <a:bodyPr/>
          <a:lstStyle/>
          <a:p>
            <a:r>
              <a:rPr lang="en-US" sz="2800" b="0" u="sng" cap="none" dirty="0" smtClean="0">
                <a:solidFill>
                  <a:srgbClr val="FF0000"/>
                </a:solidFill>
                <a:latin typeface="Times New Roman" pitchFamily="18" charset="0"/>
                <a:cs typeface="Times New Roman" pitchFamily="18" charset="0"/>
              </a:rPr>
              <a:t>BƯỚC </a:t>
            </a:r>
            <a:r>
              <a:rPr lang="vi-VN" sz="2800" b="0" u="sng" cap="none" dirty="0" smtClean="0">
                <a:solidFill>
                  <a:srgbClr val="FF0000"/>
                </a:solidFill>
                <a:latin typeface="Times New Roman" pitchFamily="18" charset="0"/>
                <a:cs typeface="Times New Roman" pitchFamily="18" charset="0"/>
              </a:rPr>
              <a:t>3</a:t>
            </a:r>
            <a:r>
              <a:rPr lang="en-US" sz="2800" b="0" u="sng" cap="none" dirty="0" smtClean="0">
                <a:solidFill>
                  <a:srgbClr val="FF0000"/>
                </a:solidFill>
                <a:latin typeface="Times New Roman" pitchFamily="18" charset="0"/>
                <a:cs typeface="Times New Roman" pitchFamily="18" charset="0"/>
              </a:rPr>
              <a:t>:</a:t>
            </a:r>
            <a:r>
              <a:rPr lang="vi-VN" sz="2800" b="0" cap="none" dirty="0" smtClean="0">
                <a:latin typeface="Times New Roman" pitchFamily="18" charset="0"/>
                <a:cs typeface="Times New Roman" pitchFamily="18" charset="0"/>
              </a:rPr>
              <a:t> </a:t>
            </a:r>
            <a:r>
              <a:rPr lang="vi-VN" sz="2800" b="0" cap="none" dirty="0" smtClean="0">
                <a:solidFill>
                  <a:srgbClr val="FF0000"/>
                </a:solidFill>
                <a:latin typeface="Times New Roman" pitchFamily="18" charset="0"/>
                <a:cs typeface="Times New Roman" pitchFamily="18" charset="0"/>
              </a:rPr>
              <a:t>Bộ công thương thẩm định thông tin </a:t>
            </a:r>
            <a:r>
              <a:rPr lang="vi-VN" sz="2800" b="0" cap="none" dirty="0" smtClean="0">
                <a:latin typeface="Times New Roman" pitchFamily="18" charset="0"/>
                <a:cs typeface="Times New Roman" pitchFamily="18" charset="0"/>
              </a:rPr>
              <a:t>qua giao diện trên mạng internet và </a:t>
            </a:r>
            <a:r>
              <a:rPr lang="vi-VN" sz="2800" b="0" cap="none" dirty="0" smtClean="0">
                <a:solidFill>
                  <a:schemeClr val="tx1"/>
                </a:solidFill>
                <a:latin typeface="Times New Roman" pitchFamily="18" charset="0"/>
                <a:cs typeface="Times New Roman" pitchFamily="18" charset="0"/>
              </a:rPr>
              <a:t>trong vòng </a:t>
            </a:r>
            <a:r>
              <a:rPr lang="vi-VN" sz="2800" b="0" cap="none" dirty="0" smtClean="0">
                <a:solidFill>
                  <a:srgbClr val="FF0000"/>
                </a:solidFill>
                <a:latin typeface="Times New Roman" pitchFamily="18" charset="0"/>
                <a:cs typeface="Times New Roman" pitchFamily="18" charset="0"/>
              </a:rPr>
              <a:t>01 ngày thông báo cho thương nhân kết quả </a:t>
            </a:r>
            <a:r>
              <a:rPr lang="vi-VN" sz="2800" b="0" cap="none" dirty="0" smtClean="0">
                <a:latin typeface="Times New Roman" pitchFamily="18" charset="0"/>
                <a:cs typeface="Times New Roman" pitchFamily="18" charset="0"/>
              </a:rPr>
              <a:t>thẩm định qua mạng internet.</a:t>
            </a:r>
            <a:r>
              <a:rPr lang="vi-VN" sz="2800" dirty="0" smtClean="0">
                <a:latin typeface="Times New Roman" pitchFamily="18" charset="0"/>
                <a:cs typeface="Times New Roman" pitchFamily="18" charset="0"/>
              </a:rPr>
              <a:t/>
            </a:r>
            <a:br>
              <a:rPr lang="vi-VN" sz="2800" dirty="0" smtClean="0">
                <a:latin typeface="Times New Roman" pitchFamily="18" charset="0"/>
                <a:cs typeface="Times New Roman" pitchFamily="18" charset="0"/>
              </a:rPr>
            </a:br>
            <a:r>
              <a:rPr lang="en-US" sz="2800" b="0" u="sng" dirty="0" smtClean="0">
                <a:solidFill>
                  <a:srgbClr val="FF0000"/>
                </a:solidFill>
                <a:latin typeface="Times New Roman" pitchFamily="18" charset="0"/>
                <a:cs typeface="Times New Roman" pitchFamily="18" charset="0"/>
              </a:rPr>
              <a:t>BƯỚC</a:t>
            </a:r>
            <a:r>
              <a:rPr lang="en-US" sz="2800" u="sng" dirty="0" smtClean="0">
                <a:solidFill>
                  <a:srgbClr val="FF0000"/>
                </a:solidFill>
                <a:latin typeface="Times New Roman" pitchFamily="18" charset="0"/>
                <a:cs typeface="Times New Roman" pitchFamily="18" charset="0"/>
              </a:rPr>
              <a:t> </a:t>
            </a:r>
            <a:r>
              <a:rPr lang="vi-VN" sz="2800" b="0" u="sng" cap="none" dirty="0" smtClean="0">
                <a:solidFill>
                  <a:srgbClr val="FF0000"/>
                </a:solidFill>
                <a:latin typeface="Times New Roman" pitchFamily="18" charset="0"/>
                <a:cs typeface="Times New Roman" pitchFamily="18" charset="0"/>
              </a:rPr>
              <a:t>4</a:t>
            </a:r>
            <a:r>
              <a:rPr lang="en-US" sz="2800" b="0" u="sng" cap="none" dirty="0" smtClean="0">
                <a:solidFill>
                  <a:srgbClr val="FF0000"/>
                </a:solidFill>
                <a:latin typeface="Times New Roman" pitchFamily="18" charset="0"/>
                <a:cs typeface="Times New Roman" pitchFamily="18" charset="0"/>
              </a:rPr>
              <a:t>:</a:t>
            </a:r>
            <a:r>
              <a:rPr lang="vi-VN" sz="2800" b="0" cap="none" dirty="0" smtClean="0">
                <a:latin typeface="Times New Roman" pitchFamily="18" charset="0"/>
                <a:cs typeface="Times New Roman" pitchFamily="18" charset="0"/>
              </a:rPr>
              <a:t> Sau </a:t>
            </a:r>
            <a:r>
              <a:rPr lang="vi-VN" sz="2800" b="0" cap="none" dirty="0" smtClean="0">
                <a:solidFill>
                  <a:srgbClr val="FF0000"/>
                </a:solidFill>
                <a:latin typeface="Times New Roman" pitchFamily="18" charset="0"/>
                <a:cs typeface="Times New Roman" pitchFamily="18" charset="0"/>
              </a:rPr>
              <a:t>khi nhận được thông báo chấp nhận</a:t>
            </a:r>
            <a:r>
              <a:rPr lang="vi-VN" sz="2800" b="0" cap="none" dirty="0" smtClean="0">
                <a:latin typeface="Times New Roman" pitchFamily="18" charset="0"/>
                <a:cs typeface="Times New Roman" pitchFamily="18" charset="0"/>
              </a:rPr>
              <a:t> của bộ công thương về việc thông tin hồ sơ khai báo qua mạng internet đã đầy đủ, hợp lệ, thương nhân </a:t>
            </a:r>
            <a:r>
              <a:rPr lang="vi-VN" sz="2800" b="0" cap="none" dirty="0" smtClean="0">
                <a:solidFill>
                  <a:srgbClr val="FF0000"/>
                </a:solidFill>
                <a:latin typeface="Times New Roman" pitchFamily="18" charset="0"/>
                <a:cs typeface="Times New Roman" pitchFamily="18" charset="0"/>
              </a:rPr>
              <a:t>nộp bộ hồ sơ tại cơ quan cấp giấy phép</a:t>
            </a:r>
            <a:r>
              <a:rPr lang="vi-VN" sz="2800" b="0" cap="none" dirty="0" smtClean="0">
                <a:latin typeface="Times New Roman" pitchFamily="18" charset="0"/>
                <a:cs typeface="Times New Roman" pitchFamily="18" charset="0"/>
              </a:rPr>
              <a:t> theo quy định tại điều 8.</a:t>
            </a:r>
            <a:br>
              <a:rPr lang="vi-VN" sz="2800" b="0" cap="none" dirty="0" smtClean="0">
                <a:latin typeface="Times New Roman" pitchFamily="18" charset="0"/>
                <a:cs typeface="Times New Roman" pitchFamily="18" charset="0"/>
              </a:rPr>
            </a:br>
            <a:r>
              <a:rPr lang="en-US" sz="2800" b="0" cap="none" dirty="0" smtClean="0">
                <a:latin typeface="Times New Roman" pitchFamily="18" charset="0"/>
                <a:cs typeface="Times New Roman" pitchFamily="18" charset="0"/>
              </a:rPr>
              <a:t/>
            </a:r>
            <a:br>
              <a:rPr lang="en-US" sz="2800" b="0" cap="none" dirty="0" smtClean="0">
                <a:latin typeface="Times New Roman" pitchFamily="18" charset="0"/>
                <a:cs typeface="Times New Roman" pitchFamily="18" charset="0"/>
              </a:rPr>
            </a:br>
            <a:endParaRPr lang="en-US" sz="2800" b="0" cap="none" dirty="0">
              <a:latin typeface="Times New Roman" pitchFamily="18" charset="0"/>
              <a:cs typeface="Times New Roman" pitchFamily="18" charset="0"/>
            </a:endParaRPr>
          </a:p>
        </p:txBody>
      </p:sp>
      <p:sp>
        <p:nvSpPr>
          <p:cNvPr id="4" name="Title 3"/>
          <p:cNvSpPr txBox="1">
            <a:spLocks noGrp="1"/>
          </p:cNvSpPr>
          <p:nvPr>
            <p:ph type="body" idx="1"/>
          </p:nvPr>
        </p:nvSpPr>
        <p:spPr>
          <a:xfrm>
            <a:off x="1371600" y="304800"/>
            <a:ext cx="7772400" cy="1500187"/>
          </a:xfrm>
          <a:prstGeom prst="rect">
            <a:avLst/>
          </a:prstGeom>
          <a:noFill/>
        </p:spPr>
        <p:txBody>
          <a:bodyPr wrap="square" rtlCol="0">
            <a:spAutoFit/>
          </a:bodyPr>
          <a:lstStyle/>
          <a:p>
            <a:pPr algn="ctr"/>
            <a:r>
              <a:rPr lang="en-US" sz="3200" b="0" dirty="0" smtClean="0">
                <a:solidFill>
                  <a:srgbClr val="C00000"/>
                </a:solidFill>
                <a:latin typeface="Times New Roman" pitchFamily="18" charset="0"/>
                <a:cs typeface="Times New Roman" pitchFamily="18" charset="0"/>
              </a:rPr>
              <a:t>ĐĂNG KÝ GIẤY PHÉP NKTĐ QUA MẠNG INTERNET</a:t>
            </a:r>
            <a:endParaRPr lang="en-US" sz="3200" b="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2438400"/>
            <a:ext cx="6705600" cy="1362075"/>
          </a:xfrm>
        </p:spPr>
        <p:txBody>
          <a:bodyPr/>
          <a:lstStyle/>
          <a:p>
            <a:r>
              <a:rPr lang="en-US" sz="2800" b="0" u="sng" cap="none" dirty="0" smtClean="0">
                <a:solidFill>
                  <a:srgbClr val="FF0000"/>
                </a:solidFill>
                <a:latin typeface="Times New Roman" pitchFamily="18" charset="0"/>
                <a:cs typeface="Times New Roman" pitchFamily="18" charset="0"/>
              </a:rPr>
              <a:t>BƯỚC </a:t>
            </a:r>
            <a:r>
              <a:rPr lang="vi-VN" sz="2800" b="0" u="sng" cap="none" dirty="0" smtClean="0">
                <a:solidFill>
                  <a:srgbClr val="FF0000"/>
                </a:solidFill>
                <a:latin typeface="Times New Roman" pitchFamily="18" charset="0"/>
                <a:cs typeface="Times New Roman" pitchFamily="18" charset="0"/>
              </a:rPr>
              <a:t>5</a:t>
            </a:r>
            <a:r>
              <a:rPr lang="en-US" sz="2800" b="0" cap="none" dirty="0" smtClean="0">
                <a:latin typeface="Times New Roman" pitchFamily="18" charset="0"/>
                <a:cs typeface="Times New Roman" pitchFamily="18" charset="0"/>
              </a:rPr>
              <a:t>:</a:t>
            </a:r>
            <a:r>
              <a:rPr lang="vi-VN" sz="2800" b="0" cap="none" dirty="0" smtClean="0">
                <a:latin typeface="Times New Roman" pitchFamily="18" charset="0"/>
                <a:cs typeface="Times New Roman" pitchFamily="18" charset="0"/>
              </a:rPr>
              <a:t> Thương nhân chịu trách nhiệm trang bị máy tính kết nối mạng internet và các thiết bị ngoại vi theo quy định của bộ công thương trước khi đăng ký theo chế độ cấp phép nhập khẩu tự động qua mạng internet.</a:t>
            </a:r>
            <a:r>
              <a:rPr lang="en-US" sz="2800" b="0" cap="none" dirty="0" smtClean="0">
                <a:latin typeface="Times New Roman" pitchFamily="18" charset="0"/>
                <a:cs typeface="Times New Roman" pitchFamily="18" charset="0"/>
              </a:rPr>
              <a:t/>
            </a:r>
            <a:br>
              <a:rPr lang="en-US" sz="2800" b="0" cap="none" dirty="0" smtClean="0">
                <a:latin typeface="Times New Roman" pitchFamily="18" charset="0"/>
                <a:cs typeface="Times New Roman" pitchFamily="18" charset="0"/>
              </a:rPr>
            </a:br>
            <a:endParaRPr lang="en-US" sz="2800" dirty="0"/>
          </a:p>
        </p:txBody>
      </p:sp>
      <p:sp>
        <p:nvSpPr>
          <p:cNvPr id="4" name="Title 3"/>
          <p:cNvSpPr txBox="1">
            <a:spLocks/>
          </p:cNvSpPr>
          <p:nvPr/>
        </p:nvSpPr>
        <p:spPr bwMode="auto">
          <a:xfrm>
            <a:off x="1371600" y="533400"/>
            <a:ext cx="7772400" cy="15001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b" anchorCtr="0" compatLnSpc="1">
            <a:prstTxWarp prst="textNoShape">
              <a:avLst/>
            </a:prstTxWarp>
            <a:spAutoFit/>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rgbClr val="C00000"/>
                </a:solidFill>
                <a:effectLst/>
                <a:uLnTx/>
                <a:uFillTx/>
                <a:latin typeface="Times New Roman" pitchFamily="18" charset="0"/>
                <a:ea typeface="+mn-ea"/>
                <a:cs typeface="Times New Roman" pitchFamily="18" charset="0"/>
              </a:rPr>
              <a:t>ĐĂNG KÝ GIẤY PHÉP NKTĐ QUA MẠNG INTERNET</a:t>
            </a:r>
            <a:endParaRPr kumimoji="0" lang="en-US" sz="3200" b="0" i="0" u="none" strike="noStrike" kern="0" cap="none" spc="0" normalizeH="0" baseline="0" noProof="0" dirty="0">
              <a:ln>
                <a:noFill/>
              </a:ln>
              <a:solidFill>
                <a:srgbClr val="C00000"/>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05000" y="2971800"/>
            <a:ext cx="7239000" cy="1362075"/>
          </a:xfrm>
        </p:spPr>
        <p:txBody>
          <a:bodyPr/>
          <a:lstStyle/>
          <a:p>
            <a:r>
              <a:rPr lang="vi-VN" sz="2800" b="0" i="1" cap="none" dirty="0" smtClean="0">
                <a:solidFill>
                  <a:schemeClr val="tx2"/>
                </a:solidFill>
                <a:latin typeface="Times New Roman" pitchFamily="18" charset="0"/>
                <a:cs typeface="Times New Roman" pitchFamily="18" charset="0"/>
              </a:rPr>
              <a:t>Khi làm thủ tục </a:t>
            </a:r>
            <a:r>
              <a:rPr lang="en-US" sz="2800" b="0" i="1" cap="none" dirty="0" smtClean="0">
                <a:solidFill>
                  <a:schemeClr val="tx2"/>
                </a:solidFill>
                <a:latin typeface="Times New Roman" pitchFamily="18" charset="0"/>
                <a:cs typeface="Times New Roman" pitchFamily="18" charset="0"/>
              </a:rPr>
              <a:t>NK</a:t>
            </a:r>
            <a:r>
              <a:rPr lang="vi-VN" sz="2800" b="0" i="1" cap="none" dirty="0" smtClean="0">
                <a:solidFill>
                  <a:schemeClr val="tx2"/>
                </a:solidFill>
                <a:latin typeface="Times New Roman" pitchFamily="18" charset="0"/>
                <a:cs typeface="Times New Roman" pitchFamily="18" charset="0"/>
              </a:rPr>
              <a:t>, thương nhân phải nộp cho cơ quan </a:t>
            </a:r>
            <a:r>
              <a:rPr lang="en-US" sz="2800" b="0" i="1" cap="none" dirty="0" smtClean="0">
                <a:solidFill>
                  <a:schemeClr val="tx2"/>
                </a:solidFill>
                <a:latin typeface="Times New Roman" pitchFamily="18" charset="0"/>
                <a:cs typeface="Times New Roman" pitchFamily="18" charset="0"/>
              </a:rPr>
              <a:t>HQ </a:t>
            </a:r>
            <a:r>
              <a:rPr lang="vi-VN" sz="2800" b="0" i="1" cap="none" dirty="0" smtClean="0">
                <a:solidFill>
                  <a:schemeClr val="tx2"/>
                </a:solidFill>
                <a:latin typeface="Times New Roman" pitchFamily="18" charset="0"/>
                <a:cs typeface="Times New Roman" pitchFamily="18" charset="0"/>
              </a:rPr>
              <a:t>giấy phép </a:t>
            </a:r>
            <a:r>
              <a:rPr lang="en-US" sz="2800" b="0" i="1" cap="none" dirty="0" smtClean="0">
                <a:solidFill>
                  <a:schemeClr val="tx2"/>
                </a:solidFill>
                <a:latin typeface="Times New Roman" pitchFamily="18" charset="0"/>
                <a:cs typeface="Times New Roman" pitchFamily="18" charset="0"/>
              </a:rPr>
              <a:t>NKTĐ </a:t>
            </a:r>
            <a:r>
              <a:rPr lang="vi-VN" sz="2800" b="0" i="1" cap="none" dirty="0" smtClean="0">
                <a:solidFill>
                  <a:schemeClr val="tx2"/>
                </a:solidFill>
                <a:latin typeface="Times New Roman" pitchFamily="18" charset="0"/>
                <a:cs typeface="Times New Roman" pitchFamily="18" charset="0"/>
              </a:rPr>
              <a:t>đã được </a:t>
            </a:r>
            <a:r>
              <a:rPr lang="en-US" sz="2800" b="0" i="1" cap="none" dirty="0" smtClean="0">
                <a:solidFill>
                  <a:schemeClr val="tx2"/>
                </a:solidFill>
                <a:latin typeface="Times New Roman" pitchFamily="18" charset="0"/>
                <a:cs typeface="Times New Roman" pitchFamily="18" charset="0"/>
              </a:rPr>
              <a:t>BCT </a:t>
            </a:r>
            <a:r>
              <a:rPr lang="vi-VN" sz="2800" b="0" i="1" cap="none" dirty="0" smtClean="0">
                <a:solidFill>
                  <a:schemeClr val="tx2"/>
                </a:solidFill>
                <a:latin typeface="Times New Roman" pitchFamily="18" charset="0"/>
                <a:cs typeface="Times New Roman" pitchFamily="18" charset="0"/>
              </a:rPr>
              <a:t>xác </a:t>
            </a:r>
            <a:r>
              <a:rPr lang="vi-VN" sz="2800" b="0" i="1" cap="none" dirty="0" smtClean="0">
                <a:solidFill>
                  <a:srgbClr val="C00000"/>
                </a:solidFill>
                <a:latin typeface="Times New Roman" pitchFamily="18" charset="0"/>
                <a:cs typeface="Times New Roman" pitchFamily="18" charset="0"/>
              </a:rPr>
              <a:t>nhận</a:t>
            </a:r>
            <a:r>
              <a:rPr lang="vi-VN" sz="2800" b="0" i="1" cap="none" dirty="0" smtClean="0">
                <a:solidFill>
                  <a:schemeClr val="tx2"/>
                </a:solidFill>
                <a:latin typeface="Times New Roman" pitchFamily="18" charset="0"/>
                <a:cs typeface="Times New Roman" pitchFamily="18" charset="0"/>
              </a:rPr>
              <a:t> hoặc xuất trình kèm theo </a:t>
            </a:r>
            <a:r>
              <a:rPr lang="vi-VN" sz="2800" b="0" i="1" cap="none" dirty="0" smtClean="0">
                <a:solidFill>
                  <a:srgbClr val="C00000"/>
                </a:solidFill>
                <a:latin typeface="Times New Roman" pitchFamily="18" charset="0"/>
                <a:cs typeface="Times New Roman" pitchFamily="18" charset="0"/>
              </a:rPr>
              <a:t>phiếu trừ lùi </a:t>
            </a:r>
            <a:r>
              <a:rPr lang="vi-VN" sz="2800" b="0" i="1" cap="none" dirty="0" smtClean="0">
                <a:solidFill>
                  <a:schemeClr val="tx2"/>
                </a:solidFill>
                <a:latin typeface="Times New Roman" pitchFamily="18" charset="0"/>
                <a:cs typeface="Times New Roman" pitchFamily="18" charset="0"/>
              </a:rPr>
              <a:t>(trường hợp hàng hoá nhập khẩu được xác nhận theo thời gian) </a:t>
            </a:r>
            <a:r>
              <a:rPr lang="vi-VN" sz="2800" b="0" i="1" cap="none" dirty="0" smtClean="0">
                <a:solidFill>
                  <a:srgbClr val="C00000"/>
                </a:solidFill>
                <a:latin typeface="Times New Roman" pitchFamily="18" charset="0"/>
                <a:cs typeface="Times New Roman" pitchFamily="18" charset="0"/>
              </a:rPr>
              <a:t>cùng với bộ hồ sơ nhập khẩu </a:t>
            </a:r>
            <a:r>
              <a:rPr lang="vi-VN" sz="2800" b="0" i="1" cap="none" dirty="0" smtClean="0">
                <a:solidFill>
                  <a:schemeClr val="tx2"/>
                </a:solidFill>
                <a:latin typeface="Times New Roman" pitchFamily="18" charset="0"/>
                <a:cs typeface="Times New Roman" pitchFamily="18" charset="0"/>
              </a:rPr>
              <a:t>theo quy định hiện hành</a:t>
            </a:r>
            <a:r>
              <a:rPr lang="en-US" sz="2800" b="0" i="1" cap="none" dirty="0" smtClean="0">
                <a:solidFill>
                  <a:schemeClr val="tx2"/>
                </a:solidFill>
                <a:latin typeface="Times New Roman" pitchFamily="18" charset="0"/>
                <a:cs typeface="Times New Roman" pitchFamily="18" charset="0"/>
              </a:rPr>
              <a:t>.</a:t>
            </a:r>
            <a:endParaRPr lang="en-US" sz="2800" i="1" cap="none" dirty="0">
              <a:solidFill>
                <a:schemeClr val="tx2"/>
              </a:solidFill>
              <a:latin typeface="Times New Roman" pitchFamily="18" charset="0"/>
              <a:cs typeface="Times New Roman" pitchFamily="18" charset="0"/>
            </a:endParaRPr>
          </a:p>
        </p:txBody>
      </p:sp>
      <p:sp>
        <p:nvSpPr>
          <p:cNvPr id="3" name="Text Placeholder 2"/>
          <p:cNvSpPr>
            <a:spLocks noGrp="1"/>
          </p:cNvSpPr>
          <p:nvPr>
            <p:ph type="body" idx="1"/>
          </p:nvPr>
        </p:nvSpPr>
        <p:spPr>
          <a:xfrm>
            <a:off x="2286000" y="1676400"/>
            <a:ext cx="6858000" cy="903287"/>
          </a:xfrm>
        </p:spPr>
        <p:txBody>
          <a:bodyPr/>
          <a:lstStyle/>
          <a:p>
            <a:r>
              <a:rPr lang="en-US" sz="4400" u="sng" dirty="0" smtClean="0">
                <a:solidFill>
                  <a:srgbClr val="C00000"/>
                </a:solidFill>
                <a:latin typeface="Times New Roman" pitchFamily="18" charset="0"/>
                <a:cs typeface="Times New Roman" pitchFamily="18" charset="0"/>
              </a:rPr>
              <a:t>*LƯU Ý:</a:t>
            </a:r>
            <a:r>
              <a:rPr lang="en-US" sz="4400" dirty="0" smtClean="0">
                <a:solidFill>
                  <a:srgbClr val="C00000"/>
                </a:solidFill>
                <a:latin typeface="Times New Roman" pitchFamily="18" charset="0"/>
                <a:cs typeface="Times New Roman" pitchFamily="18" charset="0"/>
              </a:rPr>
              <a:t> </a:t>
            </a:r>
          </a:p>
          <a:p>
            <a:r>
              <a:rPr lang="en-US" sz="2800" i="1" dirty="0" err="1" smtClean="0">
                <a:solidFill>
                  <a:srgbClr val="C00000"/>
                </a:solidFill>
                <a:latin typeface="Times New Roman" pitchFamily="18" charset="0"/>
                <a:cs typeface="Times New Roman" pitchFamily="18" charset="0"/>
              </a:rPr>
              <a:t>Đối</a:t>
            </a:r>
            <a:r>
              <a:rPr lang="en-US" sz="2800" i="1" dirty="0" smtClean="0">
                <a:solidFill>
                  <a:srgbClr val="C00000"/>
                </a:solidFill>
                <a:latin typeface="Times New Roman" pitchFamily="18" charset="0"/>
                <a:cs typeface="Times New Roman" pitchFamily="18" charset="0"/>
              </a:rPr>
              <a:t> </a:t>
            </a:r>
            <a:r>
              <a:rPr lang="en-US" sz="2800" i="1" dirty="0" err="1" smtClean="0">
                <a:solidFill>
                  <a:srgbClr val="C00000"/>
                </a:solidFill>
                <a:latin typeface="Times New Roman" pitchFamily="18" charset="0"/>
                <a:cs typeface="Times New Roman" pitchFamily="18" charset="0"/>
              </a:rPr>
              <a:t>với</a:t>
            </a:r>
            <a:r>
              <a:rPr lang="en-US" sz="2800" i="1" dirty="0" smtClean="0">
                <a:solidFill>
                  <a:srgbClr val="C00000"/>
                </a:solidFill>
                <a:latin typeface="Times New Roman" pitchFamily="18" charset="0"/>
                <a:cs typeface="Times New Roman" pitchFamily="18" charset="0"/>
              </a:rPr>
              <a:t> </a:t>
            </a:r>
            <a:r>
              <a:rPr lang="en-US" sz="2800" i="1" dirty="0" err="1" smtClean="0">
                <a:solidFill>
                  <a:srgbClr val="C00000"/>
                </a:solidFill>
                <a:latin typeface="Times New Roman" pitchFamily="18" charset="0"/>
                <a:cs typeface="Times New Roman" pitchFamily="18" charset="0"/>
              </a:rPr>
              <a:t>hàng</a:t>
            </a:r>
            <a:r>
              <a:rPr lang="en-US" sz="2800" i="1" dirty="0" smtClean="0">
                <a:solidFill>
                  <a:srgbClr val="C00000"/>
                </a:solidFill>
                <a:latin typeface="Times New Roman" pitchFamily="18" charset="0"/>
                <a:cs typeface="Times New Roman" pitchFamily="18" charset="0"/>
              </a:rPr>
              <a:t> </a:t>
            </a:r>
            <a:r>
              <a:rPr lang="en-US" sz="2800" i="1" dirty="0" err="1" smtClean="0">
                <a:solidFill>
                  <a:srgbClr val="C00000"/>
                </a:solidFill>
                <a:latin typeface="Times New Roman" pitchFamily="18" charset="0"/>
                <a:cs typeface="Times New Roman" pitchFamily="18" charset="0"/>
              </a:rPr>
              <a:t>hóa</a:t>
            </a:r>
            <a:r>
              <a:rPr lang="en-US" sz="2800" i="1" dirty="0" smtClean="0">
                <a:solidFill>
                  <a:srgbClr val="C00000"/>
                </a:solidFill>
                <a:latin typeface="Times New Roman" pitchFamily="18" charset="0"/>
                <a:cs typeface="Times New Roman" pitchFamily="18" charset="0"/>
              </a:rPr>
              <a:t> </a:t>
            </a:r>
            <a:r>
              <a:rPr lang="en-US" sz="2800" i="1" dirty="0" err="1" smtClean="0">
                <a:solidFill>
                  <a:srgbClr val="C00000"/>
                </a:solidFill>
                <a:latin typeface="Times New Roman" pitchFamily="18" charset="0"/>
                <a:cs typeface="Times New Roman" pitchFamily="18" charset="0"/>
              </a:rPr>
              <a:t>cần</a:t>
            </a:r>
            <a:r>
              <a:rPr lang="en-US" sz="2800" i="1" dirty="0" smtClean="0">
                <a:solidFill>
                  <a:srgbClr val="C00000"/>
                </a:solidFill>
                <a:latin typeface="Times New Roman" pitchFamily="18" charset="0"/>
                <a:cs typeface="Times New Roman" pitchFamily="18" charset="0"/>
              </a:rPr>
              <a:t> </a:t>
            </a:r>
            <a:r>
              <a:rPr lang="en-US" sz="2800" i="1" dirty="0" err="1" smtClean="0">
                <a:solidFill>
                  <a:srgbClr val="C00000"/>
                </a:solidFill>
                <a:latin typeface="Times New Roman" pitchFamily="18" charset="0"/>
                <a:cs typeface="Times New Roman" pitchFamily="18" charset="0"/>
              </a:rPr>
              <a:t>đăng</a:t>
            </a:r>
            <a:r>
              <a:rPr lang="en-US" sz="2800" i="1" dirty="0" smtClean="0">
                <a:solidFill>
                  <a:srgbClr val="C00000"/>
                </a:solidFill>
                <a:latin typeface="Times New Roman" pitchFamily="18" charset="0"/>
                <a:cs typeface="Times New Roman" pitchFamily="18" charset="0"/>
              </a:rPr>
              <a:t> </a:t>
            </a:r>
            <a:r>
              <a:rPr lang="en-US" sz="2800" i="1" dirty="0" err="1" smtClean="0">
                <a:solidFill>
                  <a:srgbClr val="C00000"/>
                </a:solidFill>
                <a:latin typeface="Times New Roman" pitchFamily="18" charset="0"/>
                <a:cs typeface="Times New Roman" pitchFamily="18" charset="0"/>
              </a:rPr>
              <a:t>kí</a:t>
            </a:r>
            <a:r>
              <a:rPr lang="en-US" sz="2800" i="1" dirty="0" smtClean="0">
                <a:solidFill>
                  <a:srgbClr val="C00000"/>
                </a:solidFill>
                <a:latin typeface="Times New Roman" pitchFamily="18" charset="0"/>
                <a:cs typeface="Times New Roman" pitchFamily="18" charset="0"/>
              </a:rPr>
              <a:t> </a:t>
            </a:r>
            <a:r>
              <a:rPr lang="en-US" sz="2800" i="1" dirty="0" err="1" smtClean="0">
                <a:solidFill>
                  <a:srgbClr val="C00000"/>
                </a:solidFill>
                <a:latin typeface="Times New Roman" pitchFamily="18" charset="0"/>
                <a:cs typeface="Times New Roman" pitchFamily="18" charset="0"/>
              </a:rPr>
              <a:t>giấy</a:t>
            </a:r>
            <a:r>
              <a:rPr lang="en-US" sz="2800" i="1" dirty="0" smtClean="0">
                <a:solidFill>
                  <a:srgbClr val="C00000"/>
                </a:solidFill>
                <a:latin typeface="Times New Roman" pitchFamily="18" charset="0"/>
                <a:cs typeface="Times New Roman" pitchFamily="18" charset="0"/>
              </a:rPr>
              <a:t> </a:t>
            </a:r>
            <a:r>
              <a:rPr lang="en-US" sz="2800" i="1" dirty="0" err="1" smtClean="0">
                <a:solidFill>
                  <a:srgbClr val="C00000"/>
                </a:solidFill>
                <a:latin typeface="Times New Roman" pitchFamily="18" charset="0"/>
                <a:cs typeface="Times New Roman" pitchFamily="18" charset="0"/>
              </a:rPr>
              <a:t>phép</a:t>
            </a:r>
            <a:r>
              <a:rPr lang="en-US" sz="2800" i="1" dirty="0" smtClean="0">
                <a:solidFill>
                  <a:srgbClr val="C00000"/>
                </a:solidFill>
                <a:latin typeface="Times New Roman" pitchFamily="18" charset="0"/>
                <a:cs typeface="Times New Roman" pitchFamily="18" charset="0"/>
              </a:rPr>
              <a:t> NKTĐ, </a:t>
            </a:r>
            <a:r>
              <a:rPr lang="en-US" sz="2800" i="1" dirty="0" err="1" smtClean="0">
                <a:solidFill>
                  <a:srgbClr val="C00000"/>
                </a:solidFill>
                <a:latin typeface="Times New Roman" pitchFamily="18" charset="0"/>
                <a:cs typeface="Times New Roman" pitchFamily="18" charset="0"/>
              </a:rPr>
              <a:t>thì</a:t>
            </a:r>
            <a:r>
              <a:rPr lang="en-US" sz="2800" i="1" dirty="0" smtClean="0">
                <a:solidFill>
                  <a:srgbClr val="C00000"/>
                </a:solidFill>
                <a:latin typeface="Times New Roman" pitchFamily="18" charset="0"/>
                <a:cs typeface="Times New Roman" pitchFamily="18" charset="0"/>
              </a:rPr>
              <a:t>:</a:t>
            </a:r>
            <a:endParaRPr lang="en-US" sz="2800" i="1" dirty="0">
              <a:solidFill>
                <a:srgbClr val="C00000"/>
              </a:solidFill>
              <a:latin typeface="Times New Roman" pitchFamily="18" charset="0"/>
              <a:cs typeface="Times New Roman"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457200"/>
            <a:ext cx="7772400" cy="1470025"/>
          </a:xfrm>
        </p:spPr>
        <p:txBody>
          <a:bodyPr/>
          <a:lstStyle/>
          <a:p>
            <a:r>
              <a:rPr lang="en-US" dirty="0" smtClean="0">
                <a:solidFill>
                  <a:srgbClr val="C00000"/>
                </a:solidFill>
                <a:latin typeface="Times New Roman" pitchFamily="18" charset="0"/>
                <a:cs typeface="Times New Roman" pitchFamily="18" charset="0"/>
              </a:rPr>
              <a:t>MỘT SỐ GIẤY TỜ MẪU</a:t>
            </a:r>
            <a:endParaRPr lang="en-US" dirty="0">
              <a:solidFill>
                <a:srgbClr val="C0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1905000" y="1905000"/>
            <a:ext cx="7010400" cy="4495800"/>
          </a:xfrm>
        </p:spPr>
        <p:txBody>
          <a:bodyPr/>
          <a:lstStyle/>
          <a:p>
            <a:pPr algn="l"/>
            <a:r>
              <a:rPr lang="en-US" sz="2800" dirty="0" smtClean="0">
                <a:solidFill>
                  <a:srgbClr val="C00000"/>
                </a:solidFill>
                <a:latin typeface="Times New Roman" pitchFamily="18" charset="0"/>
                <a:cs typeface="Times New Roman" pitchFamily="18" charset="0"/>
              </a:rPr>
              <a:t>-</a:t>
            </a:r>
            <a:r>
              <a:rPr lang="vi-VN" sz="2800" dirty="0" smtClean="0">
                <a:solidFill>
                  <a:srgbClr val="C00000"/>
                </a:solidFill>
                <a:latin typeface="Times New Roman" pitchFamily="18" charset="0"/>
                <a:cs typeface="Times New Roman" pitchFamily="18" charset="0"/>
              </a:rPr>
              <a:t>Đơn đăng ký nhập khẩu tự động</a:t>
            </a:r>
            <a:r>
              <a:rPr lang="vi-VN" sz="2800" dirty="0" smtClean="0">
                <a:latin typeface="Times New Roman" pitchFamily="18" charset="0"/>
                <a:cs typeface="Times New Roman" pitchFamily="18" charset="0"/>
              </a:rPr>
              <a:t>: theo mẫu quy định tại </a:t>
            </a:r>
            <a:r>
              <a:rPr lang="vi-VN" sz="2800" dirty="0" smtClean="0">
                <a:solidFill>
                  <a:schemeClr val="tx2"/>
                </a:solidFill>
                <a:latin typeface="Times New Roman" pitchFamily="18" charset="0"/>
                <a:cs typeface="Times New Roman" pitchFamily="18" charset="0"/>
              </a:rPr>
              <a:t>Phụ lục số 0</a:t>
            </a:r>
            <a:r>
              <a:rPr lang="en-US" sz="2800" dirty="0" smtClean="0">
                <a:solidFill>
                  <a:schemeClr val="tx2"/>
                </a:solidFill>
                <a:latin typeface="Times New Roman" pitchFamily="18" charset="0"/>
                <a:cs typeface="Times New Roman" pitchFamily="18" charset="0"/>
              </a:rPr>
              <a:t>3</a:t>
            </a:r>
            <a:r>
              <a:rPr lang="en-US" sz="2800" dirty="0" smtClean="0">
                <a:solidFill>
                  <a:srgbClr val="C00000"/>
                </a:solidFill>
                <a:latin typeface="Times New Roman" pitchFamily="18" charset="0"/>
                <a:cs typeface="Times New Roman" pitchFamily="18" charset="0"/>
              </a:rPr>
              <a:t>.</a:t>
            </a:r>
          </a:p>
          <a:p>
            <a:pPr algn="l"/>
            <a:r>
              <a:rPr lang="en-US" sz="2800" dirty="0" smtClean="0">
                <a:solidFill>
                  <a:srgbClr val="C00000"/>
                </a:solidFill>
                <a:latin typeface="Times New Roman" pitchFamily="18" charset="0"/>
                <a:cs typeface="Times New Roman" pitchFamily="18" charset="0"/>
              </a:rPr>
              <a:t> -</a:t>
            </a:r>
            <a:r>
              <a:rPr lang="vi-VN" sz="2800" dirty="0" smtClean="0">
                <a:solidFill>
                  <a:srgbClr val="C00000"/>
                </a:solidFill>
                <a:latin typeface="Times New Roman" pitchFamily="18" charset="0"/>
                <a:cs typeface="Times New Roman" pitchFamily="18" charset="0"/>
              </a:rPr>
              <a:t>Đăng ký m</a:t>
            </a:r>
            <a:r>
              <a:rPr lang="en-US" sz="2800" dirty="0" smtClean="0">
                <a:solidFill>
                  <a:srgbClr val="C00000"/>
                </a:solidFill>
                <a:latin typeface="Times New Roman" pitchFamily="18" charset="0"/>
                <a:cs typeface="Times New Roman" pitchFamily="18" charset="0"/>
              </a:rPr>
              <a:t>ẫ</a:t>
            </a:r>
            <a:r>
              <a:rPr lang="vi-VN" sz="2800" dirty="0" smtClean="0">
                <a:solidFill>
                  <a:srgbClr val="C00000"/>
                </a:solidFill>
                <a:latin typeface="Times New Roman" pitchFamily="18" charset="0"/>
                <a:cs typeface="Times New Roman" pitchFamily="18" charset="0"/>
              </a:rPr>
              <a:t>u ch</a:t>
            </a:r>
            <a:r>
              <a:rPr lang="en-US" sz="2800" dirty="0" smtClean="0">
                <a:solidFill>
                  <a:srgbClr val="C00000"/>
                </a:solidFill>
                <a:latin typeface="Times New Roman" pitchFamily="18" charset="0"/>
                <a:cs typeface="Times New Roman" pitchFamily="18" charset="0"/>
              </a:rPr>
              <a:t>ữ</a:t>
            </a:r>
            <a:r>
              <a:rPr lang="vi-VN" sz="2800" dirty="0" smtClean="0">
                <a:solidFill>
                  <a:srgbClr val="C00000"/>
                </a:solidFill>
                <a:latin typeface="Times New Roman" pitchFamily="18" charset="0"/>
                <a:cs typeface="Times New Roman" pitchFamily="18" charset="0"/>
              </a:rPr>
              <a:t> ký </a:t>
            </a:r>
            <a:r>
              <a:rPr lang="vi-VN" sz="2800" dirty="0" smtClean="0">
                <a:latin typeface="Times New Roman" pitchFamily="18" charset="0"/>
                <a:cs typeface="Times New Roman" pitchFamily="18" charset="0"/>
              </a:rPr>
              <a:t>c</a:t>
            </a:r>
            <a:r>
              <a:rPr lang="en-US" sz="2800" dirty="0" smtClean="0">
                <a:latin typeface="Times New Roman" pitchFamily="18" charset="0"/>
                <a:cs typeface="Times New Roman" pitchFamily="18" charset="0"/>
              </a:rPr>
              <a:t>ủ</a:t>
            </a:r>
            <a:r>
              <a:rPr lang="vi-VN" sz="2800" dirty="0" smtClean="0">
                <a:latin typeface="Times New Roman" pitchFamily="18" charset="0"/>
                <a:cs typeface="Times New Roman" pitchFamily="18" charset="0"/>
              </a:rPr>
              <a:t>a ngư</a:t>
            </a:r>
            <a:r>
              <a:rPr lang="en-US" sz="2800" dirty="0" smtClean="0">
                <a:latin typeface="Times New Roman" pitchFamily="18" charset="0"/>
                <a:cs typeface="Times New Roman" pitchFamily="18" charset="0"/>
              </a:rPr>
              <a:t>ờ</a:t>
            </a:r>
            <a:r>
              <a:rPr lang="vi-VN" sz="2800" dirty="0" smtClean="0">
                <a:latin typeface="Times New Roman" pitchFamily="18" charset="0"/>
                <a:cs typeface="Times New Roman" pitchFamily="18" charset="0"/>
              </a:rPr>
              <a:t>i đư</a:t>
            </a:r>
            <a:r>
              <a:rPr lang="en-US" sz="2800" dirty="0" smtClean="0">
                <a:latin typeface="Times New Roman" pitchFamily="18" charset="0"/>
                <a:cs typeface="Times New Roman" pitchFamily="18" charset="0"/>
              </a:rPr>
              <a:t>ợ</a:t>
            </a:r>
            <a:r>
              <a:rPr lang="vi-VN" sz="2800" dirty="0" smtClean="0">
                <a:latin typeface="Times New Roman" pitchFamily="18" charset="0"/>
                <a:cs typeface="Times New Roman" pitchFamily="18" charset="0"/>
              </a:rPr>
              <a:t>c </a:t>
            </a:r>
            <a:r>
              <a:rPr lang="en-US" sz="2800" dirty="0" smtClean="0">
                <a:latin typeface="Times New Roman" pitchFamily="18" charset="0"/>
                <a:cs typeface="Times New Roman" pitchFamily="18" charset="0"/>
              </a:rPr>
              <a:t>ủ</a:t>
            </a:r>
            <a:r>
              <a:rPr lang="vi-VN" sz="2800" dirty="0" smtClean="0">
                <a:latin typeface="Times New Roman" pitchFamily="18" charset="0"/>
                <a:cs typeface="Times New Roman" pitchFamily="18" charset="0"/>
              </a:rPr>
              <a:t>y quy</a:t>
            </a:r>
            <a:r>
              <a:rPr lang="en-US" sz="2800" dirty="0" smtClean="0">
                <a:latin typeface="Times New Roman" pitchFamily="18" charset="0"/>
                <a:cs typeface="Times New Roman" pitchFamily="18" charset="0"/>
              </a:rPr>
              <a:t>ề</a:t>
            </a:r>
            <a:r>
              <a:rPr lang="vi-VN" sz="2800" dirty="0" smtClean="0">
                <a:latin typeface="Times New Roman" pitchFamily="18" charset="0"/>
                <a:cs typeface="Times New Roman" pitchFamily="18" charset="0"/>
              </a:rPr>
              <a:t>n ký</a:t>
            </a:r>
            <a:r>
              <a:rPr lang="en-US" sz="2800" dirty="0" smtClean="0">
                <a:latin typeface="Times New Roman" pitchFamily="18" charset="0"/>
                <a:cs typeface="Times New Roman" pitchFamily="18" charset="0"/>
              </a:rPr>
              <a:t>,</a:t>
            </a:r>
            <a:r>
              <a:rPr lang="vi-VN" sz="2800" dirty="0" smtClean="0">
                <a:solidFill>
                  <a:srgbClr val="C00000"/>
                </a:solidFill>
                <a:latin typeface="Times New Roman" pitchFamily="18" charset="0"/>
                <a:cs typeface="Times New Roman" pitchFamily="18" charset="0"/>
              </a:rPr>
              <a:t>Đơn đ</a:t>
            </a:r>
            <a:r>
              <a:rPr lang="en-US" sz="2800" dirty="0" smtClean="0">
                <a:solidFill>
                  <a:srgbClr val="C00000"/>
                </a:solidFill>
                <a:latin typeface="Times New Roman" pitchFamily="18" charset="0"/>
                <a:cs typeface="Times New Roman" pitchFamily="18" charset="0"/>
              </a:rPr>
              <a:t>ề</a:t>
            </a:r>
            <a:r>
              <a:rPr lang="vi-VN" sz="2800" dirty="0" smtClean="0">
                <a:solidFill>
                  <a:srgbClr val="C00000"/>
                </a:solidFill>
                <a:latin typeface="Times New Roman" pitchFamily="18" charset="0"/>
                <a:cs typeface="Times New Roman" pitchFamily="18" charset="0"/>
              </a:rPr>
              <a:t> ngh</a:t>
            </a:r>
            <a:r>
              <a:rPr lang="en-US" sz="2800" dirty="0" smtClean="0">
                <a:solidFill>
                  <a:srgbClr val="C00000"/>
                </a:solidFill>
                <a:latin typeface="Times New Roman" pitchFamily="18" charset="0"/>
                <a:cs typeface="Times New Roman" pitchFamily="18" charset="0"/>
              </a:rPr>
              <a:t>ị</a:t>
            </a:r>
            <a:r>
              <a:rPr lang="vi-VN" sz="2800" dirty="0" smtClean="0">
                <a:solidFill>
                  <a:srgbClr val="C00000"/>
                </a:solidFill>
                <a:latin typeface="Times New Roman" pitchFamily="18" charset="0"/>
                <a:cs typeface="Times New Roman" pitchFamily="18" charset="0"/>
              </a:rPr>
              <a:t> c</a:t>
            </a:r>
            <a:r>
              <a:rPr lang="en-US" sz="2800" dirty="0" smtClean="0">
                <a:solidFill>
                  <a:srgbClr val="C00000"/>
                </a:solidFill>
                <a:latin typeface="Times New Roman" pitchFamily="18" charset="0"/>
                <a:cs typeface="Times New Roman" pitchFamily="18" charset="0"/>
              </a:rPr>
              <a:t>ấ</a:t>
            </a:r>
            <a:r>
              <a:rPr lang="vi-VN" sz="2800" dirty="0" smtClean="0">
                <a:solidFill>
                  <a:srgbClr val="C00000"/>
                </a:solidFill>
                <a:latin typeface="Times New Roman" pitchFamily="18" charset="0"/>
                <a:cs typeface="Times New Roman" pitchFamily="18" charset="0"/>
              </a:rPr>
              <a:t>p gi</a:t>
            </a:r>
            <a:r>
              <a:rPr lang="en-US" sz="2800" dirty="0" smtClean="0">
                <a:solidFill>
                  <a:srgbClr val="C00000"/>
                </a:solidFill>
                <a:latin typeface="Times New Roman" pitchFamily="18" charset="0"/>
                <a:cs typeface="Times New Roman" pitchFamily="18" charset="0"/>
              </a:rPr>
              <a:t>ấ</a:t>
            </a:r>
            <a:r>
              <a:rPr lang="vi-VN" sz="2800" dirty="0" smtClean="0">
                <a:solidFill>
                  <a:srgbClr val="C00000"/>
                </a:solidFill>
                <a:latin typeface="Times New Roman" pitchFamily="18" charset="0"/>
                <a:cs typeface="Times New Roman" pitchFamily="18" charset="0"/>
              </a:rPr>
              <a:t>y phép nh</a:t>
            </a:r>
            <a:r>
              <a:rPr lang="en-US" sz="2800" dirty="0" smtClean="0">
                <a:solidFill>
                  <a:srgbClr val="C00000"/>
                </a:solidFill>
                <a:latin typeface="Times New Roman" pitchFamily="18" charset="0"/>
                <a:cs typeface="Times New Roman" pitchFamily="18" charset="0"/>
              </a:rPr>
              <a:t>ậ</a:t>
            </a:r>
            <a:r>
              <a:rPr lang="vi-VN" sz="2800" dirty="0" smtClean="0">
                <a:solidFill>
                  <a:srgbClr val="C00000"/>
                </a:solidFill>
                <a:latin typeface="Times New Roman" pitchFamily="18" charset="0"/>
                <a:cs typeface="Times New Roman" pitchFamily="18" charset="0"/>
              </a:rPr>
              <a:t>p kh</a:t>
            </a:r>
            <a:r>
              <a:rPr lang="en-US" sz="2800" dirty="0" smtClean="0">
                <a:solidFill>
                  <a:srgbClr val="C00000"/>
                </a:solidFill>
                <a:latin typeface="Times New Roman" pitchFamily="18" charset="0"/>
                <a:cs typeface="Times New Roman" pitchFamily="18" charset="0"/>
              </a:rPr>
              <a:t>ẩ</a:t>
            </a:r>
            <a:r>
              <a:rPr lang="vi-VN" sz="2800" dirty="0" smtClean="0">
                <a:solidFill>
                  <a:srgbClr val="C00000"/>
                </a:solidFill>
                <a:latin typeface="Times New Roman" pitchFamily="18" charset="0"/>
                <a:cs typeface="Times New Roman" pitchFamily="18" charset="0"/>
              </a:rPr>
              <a:t>u t</a:t>
            </a:r>
            <a:r>
              <a:rPr lang="en-US" sz="2800" dirty="0" smtClean="0">
                <a:solidFill>
                  <a:srgbClr val="C00000"/>
                </a:solidFill>
                <a:latin typeface="Times New Roman" pitchFamily="18" charset="0"/>
                <a:cs typeface="Times New Roman" pitchFamily="18" charset="0"/>
              </a:rPr>
              <a:t>ự</a:t>
            </a:r>
            <a:r>
              <a:rPr lang="vi-VN" sz="2800" dirty="0" smtClean="0">
                <a:solidFill>
                  <a:srgbClr val="C00000"/>
                </a:solidFill>
                <a:latin typeface="Times New Roman" pitchFamily="18" charset="0"/>
                <a:cs typeface="Times New Roman" pitchFamily="18" charset="0"/>
              </a:rPr>
              <a:t> đ</a:t>
            </a:r>
            <a:r>
              <a:rPr lang="en-US" sz="2800" dirty="0" smtClean="0">
                <a:solidFill>
                  <a:srgbClr val="C00000"/>
                </a:solidFill>
                <a:latin typeface="Times New Roman" pitchFamily="18" charset="0"/>
                <a:cs typeface="Times New Roman" pitchFamily="18" charset="0"/>
              </a:rPr>
              <a:t>ộ</a:t>
            </a:r>
            <a:r>
              <a:rPr lang="vi-VN" sz="2800" dirty="0" smtClean="0">
                <a:solidFill>
                  <a:srgbClr val="C00000"/>
                </a:solidFill>
                <a:latin typeface="Times New Roman" pitchFamily="18" charset="0"/>
                <a:cs typeface="Times New Roman" pitchFamily="18" charset="0"/>
              </a:rPr>
              <a:t>ng và m</a:t>
            </a:r>
            <a:r>
              <a:rPr lang="en-US" sz="2800" dirty="0" smtClean="0">
                <a:solidFill>
                  <a:srgbClr val="C00000"/>
                </a:solidFill>
                <a:latin typeface="Times New Roman" pitchFamily="18" charset="0"/>
                <a:cs typeface="Times New Roman" pitchFamily="18" charset="0"/>
              </a:rPr>
              <a:t>ẫ</a:t>
            </a:r>
            <a:r>
              <a:rPr lang="vi-VN" sz="2800" dirty="0" smtClean="0">
                <a:solidFill>
                  <a:srgbClr val="C00000"/>
                </a:solidFill>
                <a:latin typeface="Times New Roman" pitchFamily="18" charset="0"/>
                <a:cs typeface="Times New Roman" pitchFamily="18" charset="0"/>
              </a:rPr>
              <a:t>u con d</a:t>
            </a:r>
            <a:r>
              <a:rPr lang="en-US" sz="2800" dirty="0" smtClean="0">
                <a:solidFill>
                  <a:srgbClr val="C00000"/>
                </a:solidFill>
                <a:latin typeface="Times New Roman" pitchFamily="18" charset="0"/>
                <a:cs typeface="Times New Roman" pitchFamily="18" charset="0"/>
              </a:rPr>
              <a:t>ấ</a:t>
            </a:r>
            <a:r>
              <a:rPr lang="vi-VN" sz="2800" dirty="0" smtClean="0">
                <a:solidFill>
                  <a:srgbClr val="C00000"/>
                </a:solidFill>
                <a:latin typeface="Times New Roman" pitchFamily="18" charset="0"/>
                <a:cs typeface="Times New Roman" pitchFamily="18" charset="0"/>
              </a:rPr>
              <a:t>u </a:t>
            </a:r>
            <a:r>
              <a:rPr lang="vi-VN" sz="2800" dirty="0" smtClean="0">
                <a:latin typeface="Times New Roman" pitchFamily="18" charset="0"/>
                <a:cs typeface="Times New Roman" pitchFamily="18" charset="0"/>
              </a:rPr>
              <a:t>c</a:t>
            </a:r>
            <a:r>
              <a:rPr lang="en-US" sz="2800" dirty="0" smtClean="0">
                <a:latin typeface="Times New Roman" pitchFamily="18" charset="0"/>
                <a:cs typeface="Times New Roman" pitchFamily="18" charset="0"/>
              </a:rPr>
              <a:t>ủ</a:t>
            </a:r>
            <a:r>
              <a:rPr lang="vi-VN" sz="2800" dirty="0" smtClean="0">
                <a:latin typeface="Times New Roman" pitchFamily="18" charset="0"/>
                <a:cs typeface="Times New Roman" pitchFamily="18" charset="0"/>
              </a:rPr>
              <a:t>a thương 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Phụ</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lục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số</a:t>
            </a:r>
            <a:r>
              <a:rPr lang="en-US" sz="2800" dirty="0" smtClean="0">
                <a:latin typeface="Times New Roman" pitchFamily="18" charset="0"/>
                <a:cs typeface="Times New Roman" pitchFamily="18" charset="0"/>
              </a:rPr>
              <a:t> 02.</a:t>
            </a:r>
          </a:p>
          <a:p>
            <a:pPr algn="l"/>
            <a:r>
              <a:rPr lang="en-US" sz="2800" dirty="0" smtClean="0">
                <a:solidFill>
                  <a:srgbClr val="C00000"/>
                </a:solidFill>
                <a:latin typeface="Times New Roman" pitchFamily="18" charset="0"/>
                <a:cs typeface="Times New Roman" pitchFamily="18" charset="0"/>
              </a:rPr>
              <a:t>-</a:t>
            </a:r>
            <a:r>
              <a:rPr lang="en-US" sz="2800" dirty="0" err="1" smtClean="0">
                <a:solidFill>
                  <a:srgbClr val="C00000"/>
                </a:solidFill>
                <a:latin typeface="Times New Roman" pitchFamily="18" charset="0"/>
                <a:cs typeface="Times New Roman" pitchFamily="18" charset="0"/>
              </a:rPr>
              <a:t>Giấy</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đề</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nghị</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xác</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nhận</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thanh</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toán</a:t>
            </a:r>
            <a:r>
              <a:rPr lang="en-US" sz="2800" dirty="0" smtClean="0">
                <a:solidFill>
                  <a:srgbClr val="C00000"/>
                </a:solidFill>
                <a:latin typeface="Times New Roman" pitchFamily="18" charset="0"/>
                <a:cs typeface="Times New Roman" pitchFamily="18" charset="0"/>
              </a:rPr>
              <a:t> qua </a:t>
            </a:r>
            <a:r>
              <a:rPr lang="en-US" sz="2800" dirty="0" err="1" smtClean="0">
                <a:solidFill>
                  <a:srgbClr val="C00000"/>
                </a:solidFill>
                <a:latin typeface="Times New Roman" pitchFamily="18" charset="0"/>
                <a:cs typeface="Times New Roman" pitchFamily="18" charset="0"/>
              </a:rPr>
              <a:t>ngân</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hàng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Phụ</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lục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số</a:t>
            </a:r>
            <a:r>
              <a:rPr lang="en-US" sz="2800" dirty="0" smtClean="0">
                <a:latin typeface="Times New Roman" pitchFamily="18" charset="0"/>
                <a:cs typeface="Times New Roman" pitchFamily="18" charset="0"/>
              </a:rPr>
              <a:t> 04A.</a:t>
            </a:r>
          </a:p>
          <a:p>
            <a:pPr algn="l"/>
            <a:r>
              <a:rPr lang="en-US" sz="2800" dirty="0" smtClean="0">
                <a:solidFill>
                  <a:srgbClr val="C00000"/>
                </a:solidFill>
                <a:latin typeface="Times New Roman" pitchFamily="18" charset="0"/>
                <a:cs typeface="Times New Roman" pitchFamily="18" charset="0"/>
              </a:rPr>
              <a:t>-</a:t>
            </a:r>
            <a:r>
              <a:rPr lang="en-US" sz="2800" dirty="0" err="1" smtClean="0">
                <a:solidFill>
                  <a:srgbClr val="C00000"/>
                </a:solidFill>
                <a:latin typeface="Times New Roman" pitchFamily="18" charset="0"/>
                <a:cs typeface="Times New Roman" pitchFamily="18" charset="0"/>
              </a:rPr>
              <a:t>Giấy</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xác</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nhận</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thanh</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toán</a:t>
            </a:r>
            <a:r>
              <a:rPr lang="en-US" sz="2800" dirty="0" smtClean="0">
                <a:solidFill>
                  <a:srgbClr val="C00000"/>
                </a:solidFill>
                <a:latin typeface="Times New Roman" pitchFamily="18" charset="0"/>
                <a:cs typeface="Times New Roman" pitchFamily="18" charset="0"/>
              </a:rPr>
              <a:t> qua </a:t>
            </a:r>
            <a:r>
              <a:rPr lang="en-US" sz="2800" dirty="0" err="1" smtClean="0">
                <a:solidFill>
                  <a:srgbClr val="C00000"/>
                </a:solidFill>
                <a:latin typeface="Times New Roman" pitchFamily="18" charset="0"/>
                <a:cs typeface="Times New Roman" pitchFamily="18" charset="0"/>
              </a:rPr>
              <a:t>ngân</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hàng</a:t>
            </a:r>
            <a:r>
              <a:rPr lang="en-US" sz="2800" dirty="0" err="1" smtClean="0">
                <a:latin typeface="Times New Roman" pitchFamily="18" charset="0"/>
                <a:cs typeface="Times New Roman" pitchFamily="18" charset="0"/>
              </a:rPr>
              <a:t>:Phụ</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lục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số</a:t>
            </a:r>
            <a:r>
              <a:rPr lang="en-US" sz="2800" dirty="0" smtClean="0">
                <a:latin typeface="Times New Roman" pitchFamily="18" charset="0"/>
                <a:cs typeface="Times New Roman" pitchFamily="18" charset="0"/>
              </a:rPr>
              <a:t> 04B.</a:t>
            </a:r>
          </a:p>
          <a:p>
            <a:pPr algn="l"/>
            <a:endParaRPr lang="en-US" sz="2800" dirty="0" smtClean="0">
              <a:latin typeface="Times New Roman" pitchFamily="18" charset="0"/>
              <a:cs typeface="Times New Roman" pitchFamily="18" charset="0"/>
            </a:endParaRPr>
          </a:p>
          <a:p>
            <a:pPr algn="l">
              <a:buFontTx/>
              <a:buChar char="-"/>
            </a:pP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9800"/>
            <a:ext cx="7010400" cy="1362075"/>
          </a:xfrm>
        </p:spPr>
        <p:txBody>
          <a:bodyPr/>
          <a:lstStyle/>
          <a:p>
            <a:r>
              <a:rPr lang="vi-VN" sz="2800" b="0" cap="none" smtClean="0">
                <a:solidFill>
                  <a:schemeClr val="tx2"/>
                </a:solidFill>
                <a:latin typeface="Times New Roman" pitchFamily="18" charset="0"/>
                <a:cs typeface="Times New Roman" pitchFamily="18" charset="0"/>
              </a:rPr>
              <a:t>Kính gửi q</a:t>
            </a:r>
            <a:r>
              <a:rPr lang="en-US" sz="2800" b="0" cap="none" smtClean="0">
                <a:solidFill>
                  <a:schemeClr val="tx2"/>
                </a:solidFill>
                <a:latin typeface="Times New Roman" pitchFamily="18" charset="0"/>
                <a:cs typeface="Times New Roman" pitchFamily="18" charset="0"/>
              </a:rPr>
              <a:t>ú</a:t>
            </a:r>
            <a:r>
              <a:rPr lang="vi-VN" sz="2800" b="0" cap="none" smtClean="0">
                <a:solidFill>
                  <a:schemeClr val="tx2"/>
                </a:solidFill>
                <a:latin typeface="Times New Roman" pitchFamily="18" charset="0"/>
                <a:cs typeface="Times New Roman" pitchFamily="18" charset="0"/>
              </a:rPr>
              <a:t>y cơ quan! Cty là doanh nghiệp 100% vốn đầu tư. Cty chúng tôi chuyên sản xuất, chế tạo các sản phẩm từ thép cuộn để bán trong nứoc. Cty </a:t>
            </a:r>
            <a:r>
              <a:rPr lang="vi-VN" sz="2800" b="0" cap="none" smtClean="0">
                <a:solidFill>
                  <a:srgbClr val="FF0000"/>
                </a:solidFill>
                <a:latin typeface="Times New Roman" pitchFamily="18" charset="0"/>
                <a:cs typeface="Times New Roman" pitchFamily="18" charset="0"/>
              </a:rPr>
              <a:t>không có quyền xuất khẩu, nhập khẩu buôn bán thép cuộn</a:t>
            </a:r>
            <a:r>
              <a:rPr lang="vi-VN" sz="2800" b="0" cap="none" smtClean="0">
                <a:solidFill>
                  <a:schemeClr val="tx2"/>
                </a:solidFill>
                <a:latin typeface="Times New Roman" pitchFamily="18" charset="0"/>
                <a:cs typeface="Times New Roman" pitchFamily="18" charset="0"/>
              </a:rPr>
              <a:t>. </a:t>
            </a:r>
            <a:br>
              <a:rPr lang="vi-VN" sz="2800" b="0" cap="none" smtClean="0">
                <a:solidFill>
                  <a:schemeClr val="tx2"/>
                </a:solidFill>
                <a:latin typeface="Times New Roman" pitchFamily="18" charset="0"/>
                <a:cs typeface="Times New Roman" pitchFamily="18" charset="0"/>
              </a:rPr>
            </a:br>
            <a:endParaRPr lang="en-US" sz="2800" b="0" cap="none">
              <a:solidFill>
                <a:schemeClr val="tx2"/>
              </a:solidFill>
              <a:latin typeface="Times New Roman" pitchFamily="18" charset="0"/>
              <a:cs typeface="Times New Roman" pitchFamily="18" charset="0"/>
            </a:endParaRPr>
          </a:p>
        </p:txBody>
      </p:sp>
      <p:sp>
        <p:nvSpPr>
          <p:cNvPr id="3" name="Text Placeholder 2"/>
          <p:cNvSpPr>
            <a:spLocks noGrp="1"/>
          </p:cNvSpPr>
          <p:nvPr>
            <p:ph type="body" idx="1"/>
          </p:nvPr>
        </p:nvSpPr>
        <p:spPr>
          <a:xfrm>
            <a:off x="2362200" y="838200"/>
            <a:ext cx="2895600" cy="890587"/>
          </a:xfrm>
        </p:spPr>
        <p:txBody>
          <a:bodyPr/>
          <a:lstStyle/>
          <a:p>
            <a:pPr algn="ctr"/>
            <a:r>
              <a:rPr lang="en-US" sz="5400" smtClean="0">
                <a:solidFill>
                  <a:srgbClr val="FF0000"/>
                </a:solidFill>
                <a:latin typeface="Times New Roman" pitchFamily="18" charset="0"/>
                <a:cs typeface="Times New Roman" pitchFamily="18" charset="0"/>
              </a:rPr>
              <a:t>VÍ DỤ:</a:t>
            </a:r>
            <a:endParaRPr lang="en-US" sz="5400">
              <a:solidFill>
                <a:srgbClr val="FF0000"/>
              </a:solidFill>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057400"/>
            <a:ext cx="7239000" cy="1362075"/>
          </a:xfrm>
        </p:spPr>
        <p:txBody>
          <a:bodyPr/>
          <a:lstStyle/>
          <a:p>
            <a:r>
              <a:rPr lang="vi-VN" sz="2800" b="0" cap="none" smtClean="0">
                <a:solidFill>
                  <a:schemeClr val="tx2"/>
                </a:solidFill>
                <a:latin typeface="Times New Roman" pitchFamily="18" charset="0"/>
                <a:cs typeface="Times New Roman" pitchFamily="18" charset="0"/>
              </a:rPr>
              <a:t>Xin hỏi quý cơ quan: khi cty chúng tôi nhập khẩu hàng thép cuộn làm nguyên liệu sản </a:t>
            </a:r>
            <a:r>
              <a:rPr lang="vi-VN" sz="2800" b="0" cap="none" smtClean="0">
                <a:solidFill>
                  <a:schemeClr val="tx2"/>
                </a:solidFill>
                <a:latin typeface="Times New Roman" pitchFamily="18" charset="0"/>
                <a:cs typeface="Times New Roman" pitchFamily="18" charset="0"/>
              </a:rPr>
              <a:t>xuất </a:t>
            </a:r>
            <a:r>
              <a:rPr lang="vi-VN" sz="2800" b="0" cap="none" smtClean="0">
                <a:solidFill>
                  <a:schemeClr val="tx2"/>
                </a:solidFill>
                <a:latin typeface="Times New Roman" pitchFamily="18" charset="0"/>
                <a:cs typeface="Times New Roman" pitchFamily="18" charset="0"/>
              </a:rPr>
              <a:t>(</a:t>
            </a:r>
            <a:r>
              <a:rPr lang="vi-VN" sz="2800" b="0" cap="none" smtClean="0">
                <a:solidFill>
                  <a:srgbClr val="FF0000"/>
                </a:solidFill>
                <a:latin typeface="Times New Roman" pitchFamily="18" charset="0"/>
                <a:cs typeface="Times New Roman" pitchFamily="18" charset="0"/>
              </a:rPr>
              <a:t>thuộc </a:t>
            </a:r>
            <a:r>
              <a:rPr lang="vi-VN" sz="2800" b="0" cap="none" smtClean="0">
                <a:solidFill>
                  <a:srgbClr val="FF0000"/>
                </a:solidFill>
                <a:latin typeface="Times New Roman" pitchFamily="18" charset="0"/>
                <a:cs typeface="Times New Roman" pitchFamily="18" charset="0"/>
              </a:rPr>
              <a:t>danh mục tt 23/2013/tt-bct</a:t>
            </a:r>
            <a:r>
              <a:rPr lang="vi-VN" sz="2800" b="0" cap="none" smtClean="0">
                <a:solidFill>
                  <a:schemeClr val="tx2"/>
                </a:solidFill>
                <a:latin typeface="Times New Roman" pitchFamily="18" charset="0"/>
                <a:cs typeface="Times New Roman" pitchFamily="18" charset="0"/>
              </a:rPr>
              <a:t>) thì có cần phải xin giấy phép của BCT hay k? Chúng tôi nhập thép này vế để </a:t>
            </a:r>
            <a:r>
              <a:rPr lang="vi-VN" sz="2800" b="0" cap="none" smtClean="0">
                <a:solidFill>
                  <a:srgbClr val="FF0000"/>
                </a:solidFill>
                <a:latin typeface="Times New Roman" pitchFamily="18" charset="0"/>
                <a:cs typeface="Times New Roman" pitchFamily="18" charset="0"/>
              </a:rPr>
              <a:t>SX hàng hóa tiêu thụ trong nứơc </a:t>
            </a:r>
            <a:r>
              <a:rPr lang="vi-VN" sz="2800" b="0" cap="none" smtClean="0">
                <a:solidFill>
                  <a:schemeClr val="tx2"/>
                </a:solidFill>
                <a:latin typeface="Times New Roman" pitchFamily="18" charset="0"/>
                <a:cs typeface="Times New Roman" pitchFamily="18" charset="0"/>
              </a:rPr>
              <a:t>thì chúng tôi </a:t>
            </a:r>
            <a:r>
              <a:rPr lang="vi-VN" sz="2800" b="0" cap="none" smtClean="0">
                <a:solidFill>
                  <a:srgbClr val="FF0000"/>
                </a:solidFill>
                <a:latin typeface="Times New Roman" pitchFamily="18" charset="0"/>
                <a:cs typeface="Times New Roman" pitchFamily="18" charset="0"/>
              </a:rPr>
              <a:t>nhập khẩu theo loại hình nào</a:t>
            </a:r>
            <a:r>
              <a:rPr lang="vi-VN" sz="2800" b="0" cap="none" smtClean="0">
                <a:solidFill>
                  <a:schemeClr val="tx2"/>
                </a:solidFill>
                <a:latin typeface="Times New Roman" pitchFamily="18" charset="0"/>
                <a:cs typeface="Times New Roman" pitchFamily="18" charset="0"/>
              </a:rPr>
              <a:t>? Xin cho chúng tôi biết các vản </a:t>
            </a:r>
            <a:r>
              <a:rPr lang="vi-VN" sz="2800" b="0" cap="none" smtClean="0">
                <a:solidFill>
                  <a:schemeClr val="tx2"/>
                </a:solidFill>
                <a:latin typeface="Times New Roman" pitchFamily="18" charset="0"/>
                <a:cs typeface="Times New Roman" pitchFamily="18" charset="0"/>
              </a:rPr>
              <a:t>bản </a:t>
            </a:r>
            <a:r>
              <a:rPr lang="vi-VN" sz="2800" b="0" cap="none" smtClean="0">
                <a:solidFill>
                  <a:schemeClr val="tx2"/>
                </a:solidFill>
                <a:latin typeface="Times New Roman" pitchFamily="18" charset="0"/>
                <a:cs typeface="Times New Roman" pitchFamily="18" charset="0"/>
              </a:rPr>
              <a:t>h</a:t>
            </a:r>
            <a:r>
              <a:rPr lang="en-US" sz="2800" b="0" cap="none" smtClean="0">
                <a:solidFill>
                  <a:schemeClr val="tx2"/>
                </a:solidFill>
                <a:latin typeface="Times New Roman" pitchFamily="18" charset="0"/>
                <a:cs typeface="Times New Roman" pitchFamily="18" charset="0"/>
              </a:rPr>
              <a:t>ướ</a:t>
            </a:r>
            <a:r>
              <a:rPr lang="vi-VN" sz="2800" b="0" cap="none" smtClean="0">
                <a:solidFill>
                  <a:schemeClr val="tx2"/>
                </a:solidFill>
                <a:latin typeface="Times New Roman" pitchFamily="18" charset="0"/>
                <a:cs typeface="Times New Roman" pitchFamily="18" charset="0"/>
              </a:rPr>
              <a:t>ng d</a:t>
            </a:r>
            <a:r>
              <a:rPr lang="en-US" sz="2800" b="0" cap="none" smtClean="0">
                <a:solidFill>
                  <a:schemeClr val="tx2"/>
                </a:solidFill>
                <a:latin typeface="Times New Roman" pitchFamily="18" charset="0"/>
                <a:cs typeface="Times New Roman" pitchFamily="18" charset="0"/>
              </a:rPr>
              <a:t>ẫ</a:t>
            </a:r>
            <a:r>
              <a:rPr lang="vi-VN" sz="2800" b="0" cap="none" smtClean="0">
                <a:solidFill>
                  <a:schemeClr val="tx2"/>
                </a:solidFill>
                <a:latin typeface="Times New Roman" pitchFamily="18" charset="0"/>
                <a:cs typeface="Times New Roman" pitchFamily="18" charset="0"/>
              </a:rPr>
              <a:t>n </a:t>
            </a:r>
            <a:r>
              <a:rPr lang="vi-VN" sz="2800" b="0" cap="none" smtClean="0">
                <a:solidFill>
                  <a:schemeClr val="tx2"/>
                </a:solidFill>
                <a:latin typeface="Times New Roman" pitchFamily="18" charset="0"/>
                <a:cs typeface="Times New Roman" pitchFamily="18" charset="0"/>
              </a:rPr>
              <a:t>liên </a:t>
            </a:r>
            <a:r>
              <a:rPr lang="vi-VN" sz="2800" b="0" cap="none" smtClean="0">
                <a:solidFill>
                  <a:schemeClr val="tx2"/>
                </a:solidFill>
                <a:latin typeface="Times New Roman" pitchFamily="18" charset="0"/>
                <a:cs typeface="Times New Roman" pitchFamily="18" charset="0"/>
              </a:rPr>
              <a:t>quan</a:t>
            </a:r>
            <a:r>
              <a:rPr lang="en-US" sz="2800" b="0" cap="none" smtClean="0">
                <a:solidFill>
                  <a:schemeClr val="tx2"/>
                </a:solidFill>
                <a:latin typeface="Times New Roman" pitchFamily="18" charset="0"/>
                <a:cs typeface="Times New Roman" pitchFamily="18" charset="0"/>
              </a:rPr>
              <a:t>.</a:t>
            </a:r>
            <a:r>
              <a:rPr lang="vi-VN" sz="2800" b="0" cap="none" smtClean="0">
                <a:solidFill>
                  <a:schemeClr val="tx2"/>
                </a:solidFill>
                <a:latin typeface="Times New Roman" pitchFamily="18" charset="0"/>
                <a:cs typeface="Times New Roman" pitchFamily="18" charset="0"/>
              </a:rPr>
              <a:t/>
            </a:r>
            <a:br>
              <a:rPr lang="vi-VN" sz="2800" b="0" cap="none" smtClean="0">
                <a:solidFill>
                  <a:schemeClr val="tx2"/>
                </a:solidFill>
                <a:latin typeface="Times New Roman" pitchFamily="18" charset="0"/>
                <a:cs typeface="Times New Roman" pitchFamily="18" charset="0"/>
              </a:rPr>
            </a:br>
            <a:endParaRPr lang="en-US" sz="2800"/>
          </a:p>
        </p:txBody>
      </p:sp>
      <p:sp>
        <p:nvSpPr>
          <p:cNvPr id="4" name="Text Placeholder 2"/>
          <p:cNvSpPr txBox="1">
            <a:spLocks/>
          </p:cNvSpPr>
          <p:nvPr/>
        </p:nvSpPr>
        <p:spPr bwMode="auto">
          <a:xfrm>
            <a:off x="2438400" y="533400"/>
            <a:ext cx="2895600" cy="8905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5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VÍ DỤ:</a:t>
            </a:r>
            <a:endParaRPr kumimoji="0" lang="en-US" sz="5400" b="0" i="0" u="none" strike="noStrike" kern="0" cap="none" spc="0" normalizeH="0" baseline="0" noProof="0">
              <a:ln>
                <a:noFill/>
              </a:ln>
              <a:solidFill>
                <a:srgbClr val="FF0000"/>
              </a:solidFill>
              <a:effectLst/>
              <a:uLnTx/>
              <a:uFillTx/>
              <a:latin typeface="Times New Roman" pitchFamily="18" charset="0"/>
              <a:ea typeface="+mn-ea"/>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362200"/>
            <a:ext cx="7391400" cy="3352800"/>
          </a:xfrm>
        </p:spPr>
        <p:txBody>
          <a:bodyPr/>
          <a:lstStyle/>
          <a:p>
            <a:r>
              <a:rPr lang="en-US" sz="2800" b="0" cap="none" smtClean="0">
                <a:solidFill>
                  <a:schemeClr val="tx2"/>
                </a:solidFill>
                <a:latin typeface="Times New Roman" pitchFamily="18" charset="0"/>
                <a:cs typeface="Times New Roman" pitchFamily="18" charset="0"/>
              </a:rPr>
              <a:t>1. </a:t>
            </a:r>
            <a:r>
              <a:rPr lang="vi-VN" sz="2800" b="0" cap="none" smtClean="0">
                <a:solidFill>
                  <a:schemeClr val="tx2"/>
                </a:solidFill>
                <a:latin typeface="Times New Roman" pitchFamily="18" charset="0"/>
                <a:cs typeface="Times New Roman" pitchFamily="18" charset="0"/>
              </a:rPr>
              <a:t>Đối với doanh nghiệp có vốn đầu tư nước ngoài, khi xuất khẩu, nhập khẩu hàng hóa kinh doanh, doanh nghiệp </a:t>
            </a:r>
            <a:r>
              <a:rPr lang="vi-VN" sz="2800" b="0" cap="none" smtClean="0">
                <a:solidFill>
                  <a:srgbClr val="FF0000"/>
                </a:solidFill>
                <a:latin typeface="Times New Roman" pitchFamily="18" charset="0"/>
                <a:cs typeface="Times New Roman" pitchFamily="18" charset="0"/>
              </a:rPr>
              <a:t>phải có quyền kinh doanh xuất khẩu</a:t>
            </a:r>
            <a:r>
              <a:rPr lang="vi-VN" sz="2800" b="0" cap="none" smtClean="0">
                <a:solidFill>
                  <a:schemeClr val="tx2"/>
                </a:solidFill>
                <a:latin typeface="Times New Roman" pitchFamily="18" charset="0"/>
                <a:cs typeface="Times New Roman" pitchFamily="18" charset="0"/>
              </a:rPr>
              <a:t>, </a:t>
            </a:r>
            <a:r>
              <a:rPr lang="vi-VN" sz="2800" b="0" cap="none" smtClean="0">
                <a:solidFill>
                  <a:srgbClr val="FF0000"/>
                </a:solidFill>
                <a:latin typeface="Times New Roman" pitchFamily="18" charset="0"/>
                <a:cs typeface="Times New Roman" pitchFamily="18" charset="0"/>
              </a:rPr>
              <a:t>nhập khẩu mặt hàng đó </a:t>
            </a:r>
            <a:r>
              <a:rPr lang="vi-VN" sz="2800" b="0" cap="none" smtClean="0">
                <a:solidFill>
                  <a:schemeClr val="tx2"/>
                </a:solidFill>
                <a:latin typeface="Times New Roman" pitchFamily="18" charset="0"/>
                <a:cs typeface="Times New Roman" pitchFamily="18" charset="0"/>
              </a:rPr>
              <a:t>ghi trong giấy phép đầu tư hoặc giấy chứng nhận đầu tư.</a:t>
            </a:r>
            <a:r>
              <a:rPr lang="en-US" sz="2800" b="0" cap="none" smtClean="0">
                <a:solidFill>
                  <a:schemeClr val="tx2"/>
                </a:solidFill>
                <a:latin typeface="Times New Roman" pitchFamily="18" charset="0"/>
                <a:cs typeface="Times New Roman" pitchFamily="18" charset="0"/>
              </a:rPr>
              <a:t/>
            </a:r>
            <a:br>
              <a:rPr lang="en-US" sz="2800" b="0" cap="none" smtClean="0">
                <a:solidFill>
                  <a:schemeClr val="tx2"/>
                </a:solidFill>
                <a:latin typeface="Times New Roman" pitchFamily="18" charset="0"/>
                <a:cs typeface="Times New Roman" pitchFamily="18" charset="0"/>
              </a:rPr>
            </a:br>
            <a:r>
              <a:rPr lang="en-US" sz="2800" b="0" cap="none" smtClean="0">
                <a:solidFill>
                  <a:schemeClr val="tx2"/>
                </a:solidFill>
                <a:latin typeface="Times New Roman" pitchFamily="18" charset="0"/>
                <a:cs typeface="Times New Roman" pitchFamily="18" charset="0"/>
              </a:rPr>
              <a:t>=&gt; Bước </a:t>
            </a:r>
            <a:r>
              <a:rPr lang="en-US" sz="2800" b="0" cap="none" smtClean="0">
                <a:solidFill>
                  <a:srgbClr val="FF0000"/>
                </a:solidFill>
                <a:latin typeface="Times New Roman" pitchFamily="18" charset="0"/>
                <a:cs typeface="Times New Roman" pitchFamily="18" charset="0"/>
              </a:rPr>
              <a:t>Đăng kí Hồ sơ thương nhân.</a:t>
            </a:r>
            <a:r>
              <a:rPr lang="vi-VN" sz="2800" b="0" cap="none" smtClean="0">
                <a:solidFill>
                  <a:schemeClr val="tx2"/>
                </a:solidFill>
                <a:latin typeface="Times New Roman" pitchFamily="18" charset="0"/>
                <a:cs typeface="Times New Roman" pitchFamily="18" charset="0"/>
              </a:rPr>
              <a:t/>
            </a:r>
            <a:br>
              <a:rPr lang="vi-VN" sz="2800" b="0" cap="none" smtClean="0">
                <a:solidFill>
                  <a:schemeClr val="tx2"/>
                </a:solidFill>
                <a:latin typeface="Times New Roman" pitchFamily="18" charset="0"/>
                <a:cs typeface="Times New Roman" pitchFamily="18" charset="0"/>
              </a:rPr>
            </a:br>
            <a:r>
              <a:rPr lang="vi-VN" sz="2800" b="0" cap="none" smtClean="0">
                <a:solidFill>
                  <a:schemeClr val="tx2"/>
                </a:solidFill>
                <a:latin typeface="Times New Roman" pitchFamily="18" charset="0"/>
                <a:cs typeface="Times New Roman" pitchFamily="18" charset="0"/>
              </a:rPr>
              <a:t/>
            </a:r>
            <a:br>
              <a:rPr lang="vi-VN" sz="2800" b="0" cap="none" smtClean="0">
                <a:solidFill>
                  <a:schemeClr val="tx2"/>
                </a:solidFill>
                <a:latin typeface="Times New Roman" pitchFamily="18" charset="0"/>
                <a:cs typeface="Times New Roman" pitchFamily="18" charset="0"/>
              </a:rPr>
            </a:br>
            <a:r>
              <a:rPr lang="vi-VN" sz="2800" b="0" cap="none" smtClean="0">
                <a:solidFill>
                  <a:schemeClr val="tx2"/>
                </a:solidFill>
                <a:latin typeface="Times New Roman" pitchFamily="18" charset="0"/>
                <a:cs typeface="Times New Roman" pitchFamily="18" charset="0"/>
              </a:rPr>
              <a:t/>
            </a:r>
            <a:br>
              <a:rPr lang="vi-VN" sz="2800" b="0" cap="none" smtClean="0">
                <a:solidFill>
                  <a:schemeClr val="tx2"/>
                </a:solidFill>
                <a:latin typeface="Times New Roman" pitchFamily="18" charset="0"/>
                <a:cs typeface="Times New Roman" pitchFamily="18" charset="0"/>
              </a:rPr>
            </a:br>
            <a:endParaRPr lang="en-US" sz="2800" cap="none"/>
          </a:p>
        </p:txBody>
      </p:sp>
      <p:sp>
        <p:nvSpPr>
          <p:cNvPr id="3" name="Text Placeholder 2"/>
          <p:cNvSpPr>
            <a:spLocks noGrp="1"/>
          </p:cNvSpPr>
          <p:nvPr>
            <p:ph type="body" idx="1"/>
          </p:nvPr>
        </p:nvSpPr>
        <p:spPr>
          <a:xfrm>
            <a:off x="152400" y="457200"/>
            <a:ext cx="7543799" cy="1524000"/>
          </a:xfrm>
        </p:spPr>
        <p:txBody>
          <a:bodyPr/>
          <a:lstStyle/>
          <a:p>
            <a:pPr algn="ctr"/>
            <a:r>
              <a:rPr lang="en-US" sz="4400" smtClean="0">
                <a:solidFill>
                  <a:srgbClr val="FF0000"/>
                </a:solidFill>
                <a:latin typeface="Times New Roman" pitchFamily="18" charset="0"/>
                <a:cs typeface="Times New Roman" pitchFamily="18" charset="0"/>
              </a:rPr>
              <a:t>C</a:t>
            </a:r>
            <a:r>
              <a:rPr lang="vi-VN" sz="4400" smtClean="0">
                <a:solidFill>
                  <a:srgbClr val="FF0000"/>
                </a:solidFill>
                <a:latin typeface="Times New Roman" pitchFamily="18" charset="0"/>
                <a:cs typeface="Times New Roman" pitchFamily="18" charset="0"/>
              </a:rPr>
              <a:t>ục </a:t>
            </a:r>
            <a:r>
              <a:rPr lang="en-US" sz="4400" smtClean="0">
                <a:solidFill>
                  <a:srgbClr val="FF0000"/>
                </a:solidFill>
                <a:latin typeface="Times New Roman" pitchFamily="18" charset="0"/>
                <a:cs typeface="Times New Roman" pitchFamily="18" charset="0"/>
              </a:rPr>
              <a:t>H</a:t>
            </a:r>
            <a:r>
              <a:rPr lang="vi-VN" sz="4400" smtClean="0">
                <a:solidFill>
                  <a:srgbClr val="FF0000"/>
                </a:solidFill>
                <a:latin typeface="Times New Roman" pitchFamily="18" charset="0"/>
                <a:cs typeface="Times New Roman" pitchFamily="18" charset="0"/>
              </a:rPr>
              <a:t>ải </a:t>
            </a:r>
            <a:r>
              <a:rPr lang="vi-VN" sz="4400" smtClean="0">
                <a:solidFill>
                  <a:srgbClr val="FF0000"/>
                </a:solidFill>
                <a:latin typeface="Times New Roman" pitchFamily="18" charset="0"/>
                <a:cs typeface="Times New Roman" pitchFamily="18" charset="0"/>
              </a:rPr>
              <a:t>quan TP. </a:t>
            </a:r>
            <a:r>
              <a:rPr lang="vi-VN" sz="4400" smtClean="0">
                <a:solidFill>
                  <a:srgbClr val="FF0000"/>
                </a:solidFill>
                <a:latin typeface="Times New Roman" pitchFamily="18" charset="0"/>
                <a:cs typeface="Times New Roman" pitchFamily="18" charset="0"/>
              </a:rPr>
              <a:t>Hồ </a:t>
            </a:r>
            <a:r>
              <a:rPr lang="en-US" sz="4400" smtClean="0">
                <a:solidFill>
                  <a:srgbClr val="FF0000"/>
                </a:solidFill>
                <a:latin typeface="Times New Roman" pitchFamily="18" charset="0"/>
                <a:cs typeface="Times New Roman" pitchFamily="18" charset="0"/>
              </a:rPr>
              <a:t>C</a:t>
            </a:r>
            <a:r>
              <a:rPr lang="vi-VN" sz="4400" smtClean="0">
                <a:solidFill>
                  <a:srgbClr val="FF0000"/>
                </a:solidFill>
                <a:latin typeface="Times New Roman" pitchFamily="18" charset="0"/>
                <a:cs typeface="Times New Roman" pitchFamily="18" charset="0"/>
              </a:rPr>
              <a:t>hí </a:t>
            </a:r>
            <a:r>
              <a:rPr lang="en-US" sz="4400" smtClean="0">
                <a:solidFill>
                  <a:srgbClr val="FF0000"/>
                </a:solidFill>
                <a:latin typeface="Times New Roman" pitchFamily="18" charset="0"/>
                <a:cs typeface="Times New Roman" pitchFamily="18" charset="0"/>
              </a:rPr>
              <a:t>M</a:t>
            </a:r>
            <a:r>
              <a:rPr lang="vi-VN" sz="4400" smtClean="0">
                <a:solidFill>
                  <a:srgbClr val="FF0000"/>
                </a:solidFill>
                <a:latin typeface="Times New Roman" pitchFamily="18" charset="0"/>
                <a:cs typeface="Times New Roman" pitchFamily="18" charset="0"/>
              </a:rPr>
              <a:t>inh </a:t>
            </a:r>
            <a:r>
              <a:rPr lang="en-US" sz="4400" smtClean="0">
                <a:solidFill>
                  <a:srgbClr val="FF0000"/>
                </a:solidFill>
                <a:latin typeface="Times New Roman" pitchFamily="18" charset="0"/>
                <a:cs typeface="Times New Roman" pitchFamily="18" charset="0"/>
              </a:rPr>
              <a:t>T</a:t>
            </a:r>
            <a:r>
              <a:rPr lang="vi-VN" sz="4400" smtClean="0">
                <a:solidFill>
                  <a:srgbClr val="FF0000"/>
                </a:solidFill>
                <a:latin typeface="Times New Roman" pitchFamily="18" charset="0"/>
                <a:cs typeface="Times New Roman" pitchFamily="18" charset="0"/>
              </a:rPr>
              <a:t>rả lời</a:t>
            </a:r>
            <a:r>
              <a:rPr lang="en-US" sz="4400" smtClean="0">
                <a:solidFill>
                  <a:srgbClr val="FF0000"/>
                </a:solidFill>
                <a:latin typeface="Times New Roman" pitchFamily="18" charset="0"/>
                <a:cs typeface="Times New Roman" pitchFamily="18" charset="0"/>
              </a:rPr>
              <a:t>:</a:t>
            </a:r>
            <a:endParaRPr lang="en-US" sz="4400">
              <a:solidFill>
                <a:srgbClr val="FF00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133600"/>
            <a:ext cx="7391400" cy="3886200"/>
          </a:xfrm>
        </p:spPr>
        <p:txBody>
          <a:bodyPr/>
          <a:lstStyle/>
          <a:p>
            <a:pPr>
              <a:buFont typeface="Wingdings" pitchFamily="2" charset="2"/>
              <a:buChar char="§"/>
            </a:pPr>
            <a:r>
              <a:rPr lang="en-US" sz="2800" b="0" cap="none" smtClean="0">
                <a:solidFill>
                  <a:schemeClr val="tx2"/>
                </a:solidFill>
                <a:latin typeface="Times New Roman" pitchFamily="18" charset="0"/>
                <a:cs typeface="Times New Roman" pitchFamily="18" charset="0"/>
              </a:rPr>
              <a:t> </a:t>
            </a:r>
            <a:r>
              <a:rPr lang="vi-VN" sz="2800" b="0" cap="none" smtClean="0">
                <a:solidFill>
                  <a:schemeClr val="tx2"/>
                </a:solidFill>
                <a:latin typeface="Times New Roman" pitchFamily="18" charset="0"/>
                <a:cs typeface="Times New Roman" pitchFamily="18" charset="0"/>
              </a:rPr>
              <a:t>Hồ </a:t>
            </a:r>
            <a:r>
              <a:rPr lang="vi-VN" sz="2800" b="0" cap="none" smtClean="0">
                <a:solidFill>
                  <a:schemeClr val="tx2"/>
                </a:solidFill>
                <a:latin typeface="Times New Roman" pitchFamily="18" charset="0"/>
                <a:cs typeface="Times New Roman" pitchFamily="18" charset="0"/>
              </a:rPr>
              <a:t>sơ, thủ tục xin cấp giấy phép thực hiện quyền xuất khẩu, quyền nhập khẩu đề nghị doanh nghiệp tham khảo quy định tại </a:t>
            </a:r>
            <a:r>
              <a:rPr lang="vi-VN" sz="2800" b="0" cap="none" smtClean="0">
                <a:solidFill>
                  <a:srgbClr val="FF0000"/>
                </a:solidFill>
                <a:latin typeface="Times New Roman" pitchFamily="18" charset="0"/>
                <a:cs typeface="Times New Roman" pitchFamily="18" charset="0"/>
              </a:rPr>
              <a:t>điều </a:t>
            </a:r>
            <a:r>
              <a:rPr lang="vi-VN" sz="2800" b="0" cap="none" smtClean="0">
                <a:solidFill>
                  <a:srgbClr val="FF0000"/>
                </a:solidFill>
                <a:latin typeface="Times New Roman" pitchFamily="18" charset="0"/>
                <a:cs typeface="Times New Roman" pitchFamily="18" charset="0"/>
              </a:rPr>
              <a:t>10 </a:t>
            </a:r>
            <a:r>
              <a:rPr lang="en-US" sz="2800" b="0" cap="none" smtClean="0">
                <a:solidFill>
                  <a:srgbClr val="FF0000"/>
                </a:solidFill>
                <a:latin typeface="Times New Roman" pitchFamily="18" charset="0"/>
                <a:cs typeface="Times New Roman" pitchFamily="18" charset="0"/>
              </a:rPr>
              <a:t>T</a:t>
            </a:r>
            <a:r>
              <a:rPr lang="vi-VN" sz="2800" b="0" cap="none" smtClean="0">
                <a:solidFill>
                  <a:srgbClr val="FF0000"/>
                </a:solidFill>
                <a:latin typeface="Times New Roman" pitchFamily="18" charset="0"/>
                <a:cs typeface="Times New Roman" pitchFamily="18" charset="0"/>
              </a:rPr>
              <a:t>hông </a:t>
            </a:r>
            <a:r>
              <a:rPr lang="vi-VN" sz="2800" b="0" cap="none" smtClean="0">
                <a:solidFill>
                  <a:srgbClr val="FF0000"/>
                </a:solidFill>
                <a:latin typeface="Times New Roman" pitchFamily="18" charset="0"/>
                <a:cs typeface="Times New Roman" pitchFamily="18" charset="0"/>
              </a:rPr>
              <a:t>tư </a:t>
            </a:r>
            <a:r>
              <a:rPr lang="vi-VN" sz="2800" b="0" cap="none" smtClean="0">
                <a:solidFill>
                  <a:srgbClr val="FF0000"/>
                </a:solidFill>
                <a:latin typeface="Times New Roman" pitchFamily="18" charset="0"/>
                <a:cs typeface="Times New Roman" pitchFamily="18" charset="0"/>
              </a:rPr>
              <a:t>08/2013/TT-B</a:t>
            </a:r>
            <a:r>
              <a:rPr lang="en-US" sz="2800" b="0" cap="none" smtClean="0">
                <a:solidFill>
                  <a:srgbClr val="FF0000"/>
                </a:solidFill>
                <a:latin typeface="Times New Roman" pitchFamily="18" charset="0"/>
                <a:cs typeface="Times New Roman" pitchFamily="18" charset="0"/>
              </a:rPr>
              <a:t>C</a:t>
            </a:r>
            <a:r>
              <a:rPr lang="vi-VN" sz="2800" b="0" cap="none" smtClean="0">
                <a:solidFill>
                  <a:srgbClr val="FF0000"/>
                </a:solidFill>
                <a:latin typeface="Times New Roman" pitchFamily="18" charset="0"/>
                <a:cs typeface="Times New Roman" pitchFamily="18" charset="0"/>
              </a:rPr>
              <a:t>T </a:t>
            </a:r>
            <a:r>
              <a:rPr lang="vi-VN" sz="2800" b="0" cap="none" smtClean="0">
                <a:solidFill>
                  <a:srgbClr val="FF0000"/>
                </a:solidFill>
                <a:latin typeface="Times New Roman" pitchFamily="18" charset="0"/>
                <a:cs typeface="Times New Roman" pitchFamily="18" charset="0"/>
              </a:rPr>
              <a:t>ngày 22/04/2013 </a:t>
            </a:r>
            <a:r>
              <a:rPr lang="vi-VN" sz="2800" b="0" cap="none" smtClean="0">
                <a:solidFill>
                  <a:srgbClr val="FF0000"/>
                </a:solidFill>
                <a:latin typeface="Times New Roman" pitchFamily="18" charset="0"/>
                <a:cs typeface="Times New Roman" pitchFamily="18" charset="0"/>
              </a:rPr>
              <a:t>của </a:t>
            </a:r>
            <a:r>
              <a:rPr lang="en-US" sz="2800" b="0" cap="none" smtClean="0">
                <a:solidFill>
                  <a:srgbClr val="FF0000"/>
                </a:solidFill>
                <a:latin typeface="Times New Roman" pitchFamily="18" charset="0"/>
                <a:cs typeface="Times New Roman" pitchFamily="18" charset="0"/>
              </a:rPr>
              <a:t>B</a:t>
            </a:r>
            <a:r>
              <a:rPr lang="vi-VN" sz="2800" b="0" cap="none" smtClean="0">
                <a:solidFill>
                  <a:srgbClr val="FF0000"/>
                </a:solidFill>
                <a:latin typeface="Times New Roman" pitchFamily="18" charset="0"/>
                <a:cs typeface="Times New Roman" pitchFamily="18" charset="0"/>
              </a:rPr>
              <a:t>ộ </a:t>
            </a:r>
            <a:r>
              <a:rPr lang="en-US" sz="2800" b="0" cap="none" smtClean="0">
                <a:solidFill>
                  <a:srgbClr val="FF0000"/>
                </a:solidFill>
                <a:latin typeface="Times New Roman" pitchFamily="18" charset="0"/>
                <a:cs typeface="Times New Roman" pitchFamily="18" charset="0"/>
              </a:rPr>
              <a:t>Công Thương</a:t>
            </a:r>
            <a:r>
              <a:rPr lang="vi-VN" sz="2800" b="0" cap="none" smtClean="0">
                <a:solidFill>
                  <a:schemeClr val="tx2"/>
                </a:solidFill>
                <a:latin typeface="Times New Roman" pitchFamily="18" charset="0"/>
                <a:cs typeface="Times New Roman" pitchFamily="18" charset="0"/>
              </a:rPr>
              <a:t> </a:t>
            </a:r>
            <a:r>
              <a:rPr lang="vi-VN" sz="2800" b="0" cap="none" smtClean="0">
                <a:solidFill>
                  <a:schemeClr val="tx2"/>
                </a:solidFill>
                <a:latin typeface="Times New Roman" pitchFamily="18" charset="0"/>
                <a:cs typeface="Times New Roman" pitchFamily="18" charset="0"/>
              </a:rPr>
              <a:t>quy định chi tiết về hoạt động mua bán hàng hoá và các hoạt động liên quan trực tiếp đến mua bán hàng hoá của doanh nghiệp có vốn đầu tư nước ngoài </a:t>
            </a:r>
            <a:r>
              <a:rPr lang="vi-VN" sz="2800" b="0" cap="none" smtClean="0">
                <a:solidFill>
                  <a:schemeClr val="tx2"/>
                </a:solidFill>
                <a:latin typeface="Times New Roman" pitchFamily="18" charset="0"/>
                <a:cs typeface="Times New Roman" pitchFamily="18" charset="0"/>
              </a:rPr>
              <a:t>tại </a:t>
            </a:r>
            <a:r>
              <a:rPr lang="en-US" sz="2800" b="0" cap="none" smtClean="0">
                <a:solidFill>
                  <a:schemeClr val="tx2"/>
                </a:solidFill>
                <a:latin typeface="Times New Roman" pitchFamily="18" charset="0"/>
                <a:cs typeface="Times New Roman" pitchFamily="18" charset="0"/>
              </a:rPr>
              <a:t>V</a:t>
            </a:r>
            <a:r>
              <a:rPr lang="vi-VN" sz="2800" b="0" cap="none" smtClean="0">
                <a:solidFill>
                  <a:schemeClr val="tx2"/>
                </a:solidFill>
                <a:latin typeface="Times New Roman" pitchFamily="18" charset="0"/>
                <a:cs typeface="Times New Roman" pitchFamily="18" charset="0"/>
              </a:rPr>
              <a:t>iệt </a:t>
            </a:r>
            <a:r>
              <a:rPr lang="en-US" sz="2800" b="0" cap="none" smtClean="0">
                <a:solidFill>
                  <a:schemeClr val="tx2"/>
                </a:solidFill>
                <a:latin typeface="Times New Roman" pitchFamily="18" charset="0"/>
                <a:cs typeface="Times New Roman" pitchFamily="18" charset="0"/>
              </a:rPr>
              <a:t>N</a:t>
            </a:r>
            <a:r>
              <a:rPr lang="vi-VN" sz="2800" b="0" cap="none" smtClean="0">
                <a:solidFill>
                  <a:schemeClr val="tx2"/>
                </a:solidFill>
                <a:latin typeface="Times New Roman" pitchFamily="18" charset="0"/>
                <a:cs typeface="Times New Roman" pitchFamily="18" charset="0"/>
              </a:rPr>
              <a:t>am</a:t>
            </a:r>
            <a:r>
              <a:rPr lang="vi-VN" sz="2800" b="0" cap="none" smtClean="0">
                <a:solidFill>
                  <a:schemeClr val="tx2"/>
                </a:solidFill>
                <a:latin typeface="Times New Roman" pitchFamily="18" charset="0"/>
                <a:cs typeface="Times New Roman" pitchFamily="18" charset="0"/>
              </a:rPr>
              <a:t>.</a:t>
            </a:r>
            <a:endParaRPr lang="en-US" sz="2800"/>
          </a:p>
        </p:txBody>
      </p:sp>
      <p:sp>
        <p:nvSpPr>
          <p:cNvPr id="4" name="Text Placeholder 2"/>
          <p:cNvSpPr txBox="1">
            <a:spLocks/>
          </p:cNvSpPr>
          <p:nvPr/>
        </p:nvSpPr>
        <p:spPr bwMode="auto">
          <a:xfrm>
            <a:off x="0" y="533400"/>
            <a:ext cx="7543799" cy="2286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C</a:t>
            </a:r>
            <a:r>
              <a:rPr kumimoji="0" lang="vi-VN"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ục </a:t>
            </a:r>
            <a:r>
              <a:rPr kumimoji="0" lang="en-US"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H</a:t>
            </a:r>
            <a:r>
              <a:rPr kumimoji="0" lang="vi-VN"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ải quan TP. Hồ </a:t>
            </a:r>
            <a:r>
              <a:rPr kumimoji="0" lang="en-US"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C</a:t>
            </a:r>
            <a:r>
              <a:rPr kumimoji="0" lang="vi-VN"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hí </a:t>
            </a:r>
            <a:r>
              <a:rPr kumimoji="0" lang="en-US"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M</a:t>
            </a:r>
            <a:r>
              <a:rPr kumimoji="0" lang="vi-VN"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inh </a:t>
            </a:r>
            <a:r>
              <a:rPr kumimoji="0" lang="en-US"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T</a:t>
            </a:r>
            <a:r>
              <a:rPr kumimoji="0" lang="vi-VN"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rả lời</a:t>
            </a:r>
            <a:r>
              <a:rPr kumimoji="0" lang="en-US"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a:t>
            </a:r>
            <a:r>
              <a:rPr kumimoji="0" lang="vi-VN"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
            </a:r>
            <a:br>
              <a:rPr kumimoji="0" lang="vi-VN"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br>
            <a:endParaRPr kumimoji="0" lang="en-US" sz="4400" b="0" i="0" u="none" strike="noStrike" kern="0" cap="none" spc="0" normalizeH="0" baseline="0" noProof="0">
              <a:ln>
                <a:noFill/>
              </a:ln>
              <a:solidFill>
                <a:srgbClr val="FF0000"/>
              </a:solidFill>
              <a:effectLst/>
              <a:uLnTx/>
              <a:uFillTx/>
              <a:latin typeface="+mn-lt"/>
              <a:ea typeface="+mn-ea"/>
              <a:cs typeface="+mn-cs"/>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514600"/>
            <a:ext cx="7772400" cy="1362075"/>
          </a:xfrm>
        </p:spPr>
        <p:txBody>
          <a:bodyPr/>
          <a:lstStyle/>
          <a:p>
            <a:r>
              <a:rPr lang="vi-VN" sz="2800" b="0" cap="none" smtClean="0">
                <a:solidFill>
                  <a:schemeClr val="tx2"/>
                </a:solidFill>
                <a:latin typeface="Times New Roman" pitchFamily="18" charset="0"/>
                <a:cs typeface="Times New Roman" pitchFamily="18" charset="0"/>
              </a:rPr>
              <a:t>2. Căn cứ </a:t>
            </a:r>
            <a:r>
              <a:rPr lang="vi-VN" sz="2800" b="0" cap="none" smtClean="0">
                <a:solidFill>
                  <a:srgbClr val="FF0000"/>
                </a:solidFill>
                <a:latin typeface="Times New Roman" pitchFamily="18" charset="0"/>
                <a:cs typeface="Times New Roman" pitchFamily="18" charset="0"/>
              </a:rPr>
              <a:t>thông tư số 23/2012/TT-BCT </a:t>
            </a:r>
            <a:r>
              <a:rPr lang="vi-VN" sz="2800" b="0" cap="none" smtClean="0">
                <a:solidFill>
                  <a:schemeClr val="tx2"/>
                </a:solidFill>
                <a:latin typeface="Times New Roman" pitchFamily="18" charset="0"/>
                <a:cs typeface="Times New Roman" pitchFamily="18" charset="0"/>
              </a:rPr>
              <a:t>ngày 07/8/2012 </a:t>
            </a:r>
            <a:r>
              <a:rPr lang="vi-VN" sz="2800" b="0" cap="none" smtClean="0">
                <a:solidFill>
                  <a:schemeClr val="tx2"/>
                </a:solidFill>
                <a:latin typeface="Times New Roman" pitchFamily="18" charset="0"/>
                <a:cs typeface="Times New Roman" pitchFamily="18" charset="0"/>
              </a:rPr>
              <a:t>của </a:t>
            </a:r>
            <a:r>
              <a:rPr lang="en-US" sz="2800" b="0" cap="none" smtClean="0">
                <a:solidFill>
                  <a:schemeClr val="tx2"/>
                </a:solidFill>
                <a:latin typeface="Times New Roman" pitchFamily="18" charset="0"/>
                <a:cs typeface="Times New Roman" pitchFamily="18" charset="0"/>
              </a:rPr>
              <a:t>B</a:t>
            </a:r>
            <a:r>
              <a:rPr lang="vi-VN" sz="2800" b="0" cap="none" smtClean="0">
                <a:solidFill>
                  <a:schemeClr val="tx2"/>
                </a:solidFill>
                <a:latin typeface="Times New Roman" pitchFamily="18" charset="0"/>
                <a:cs typeface="Times New Roman" pitchFamily="18" charset="0"/>
              </a:rPr>
              <a:t>ộ </a:t>
            </a:r>
            <a:r>
              <a:rPr lang="en-US" sz="2800" b="0" cap="none" smtClean="0">
                <a:solidFill>
                  <a:schemeClr val="tx2"/>
                </a:solidFill>
                <a:latin typeface="Times New Roman" pitchFamily="18" charset="0"/>
                <a:cs typeface="Times New Roman" pitchFamily="18" charset="0"/>
              </a:rPr>
              <a:t>C</a:t>
            </a:r>
            <a:r>
              <a:rPr lang="vi-VN" sz="2800" b="0" cap="none" smtClean="0">
                <a:solidFill>
                  <a:schemeClr val="tx2"/>
                </a:solidFill>
                <a:latin typeface="Times New Roman" pitchFamily="18" charset="0"/>
                <a:cs typeface="Times New Roman" pitchFamily="18" charset="0"/>
              </a:rPr>
              <a:t>ông </a:t>
            </a:r>
            <a:r>
              <a:rPr lang="en-US" sz="2800" b="0" cap="none" smtClean="0">
                <a:solidFill>
                  <a:schemeClr val="tx2"/>
                </a:solidFill>
                <a:latin typeface="Times New Roman" pitchFamily="18" charset="0"/>
                <a:cs typeface="Times New Roman" pitchFamily="18" charset="0"/>
              </a:rPr>
              <a:t>T</a:t>
            </a:r>
            <a:r>
              <a:rPr lang="vi-VN" sz="2800" b="0" cap="none" smtClean="0">
                <a:solidFill>
                  <a:schemeClr val="tx2"/>
                </a:solidFill>
                <a:latin typeface="Times New Roman" pitchFamily="18" charset="0"/>
                <a:cs typeface="Times New Roman" pitchFamily="18" charset="0"/>
              </a:rPr>
              <a:t>hương </a:t>
            </a:r>
            <a:r>
              <a:rPr lang="vi-VN" sz="2800" b="0" cap="none" smtClean="0">
                <a:solidFill>
                  <a:schemeClr val="tx2"/>
                </a:solidFill>
                <a:latin typeface="Times New Roman" pitchFamily="18" charset="0"/>
                <a:cs typeface="Times New Roman" pitchFamily="18" charset="0"/>
              </a:rPr>
              <a:t>về việc áp dụng chế độ cấp giấy phép nhập khẩu tự động đối với một số sản phẩm thép. Trường hợp doanh nghiệp nhập khẩu mặt hàng thép quy định trong thông tư trên và thuộc đối tượng điều chỉnh thì </a:t>
            </a:r>
            <a:r>
              <a:rPr lang="vi-VN" sz="2800" b="0" cap="none" smtClean="0">
                <a:solidFill>
                  <a:srgbClr val="FF0000"/>
                </a:solidFill>
                <a:latin typeface="Times New Roman" pitchFamily="18" charset="0"/>
                <a:cs typeface="Times New Roman" pitchFamily="18" charset="0"/>
              </a:rPr>
              <a:t>phải xin giấy phép </a:t>
            </a:r>
            <a:r>
              <a:rPr lang="vi-VN" sz="2800" b="0" cap="none" smtClean="0">
                <a:solidFill>
                  <a:srgbClr val="FF0000"/>
                </a:solidFill>
                <a:latin typeface="Times New Roman" pitchFamily="18" charset="0"/>
                <a:cs typeface="Times New Roman" pitchFamily="18" charset="0"/>
              </a:rPr>
              <a:t>của </a:t>
            </a:r>
            <a:r>
              <a:rPr lang="en-US" sz="2800" b="0" cap="none" smtClean="0">
                <a:solidFill>
                  <a:srgbClr val="FF0000"/>
                </a:solidFill>
                <a:latin typeface="Times New Roman" pitchFamily="18" charset="0"/>
                <a:cs typeface="Times New Roman" pitchFamily="18" charset="0"/>
              </a:rPr>
              <a:t>B</a:t>
            </a:r>
            <a:r>
              <a:rPr lang="vi-VN" sz="2800" b="0" cap="none" smtClean="0">
                <a:solidFill>
                  <a:srgbClr val="FF0000"/>
                </a:solidFill>
                <a:latin typeface="Times New Roman" pitchFamily="18" charset="0"/>
                <a:cs typeface="Times New Roman" pitchFamily="18" charset="0"/>
              </a:rPr>
              <a:t>ộ </a:t>
            </a:r>
            <a:r>
              <a:rPr lang="en-US" sz="2800" b="0" cap="none" smtClean="0">
                <a:solidFill>
                  <a:srgbClr val="FF0000"/>
                </a:solidFill>
                <a:latin typeface="Times New Roman" pitchFamily="18" charset="0"/>
                <a:cs typeface="Times New Roman" pitchFamily="18" charset="0"/>
              </a:rPr>
              <a:t>C</a:t>
            </a:r>
            <a:r>
              <a:rPr lang="vi-VN" sz="2800" b="0" cap="none" smtClean="0">
                <a:solidFill>
                  <a:srgbClr val="FF0000"/>
                </a:solidFill>
                <a:latin typeface="Times New Roman" pitchFamily="18" charset="0"/>
                <a:cs typeface="Times New Roman" pitchFamily="18" charset="0"/>
              </a:rPr>
              <a:t>ông </a:t>
            </a:r>
            <a:r>
              <a:rPr lang="en-US" sz="2800" b="0" cap="none" smtClean="0">
                <a:solidFill>
                  <a:srgbClr val="FF0000"/>
                </a:solidFill>
                <a:latin typeface="Times New Roman" pitchFamily="18" charset="0"/>
                <a:cs typeface="Times New Roman" pitchFamily="18" charset="0"/>
              </a:rPr>
              <a:t>T</a:t>
            </a:r>
            <a:r>
              <a:rPr lang="vi-VN" sz="2800" b="0" cap="none" smtClean="0">
                <a:solidFill>
                  <a:srgbClr val="FF0000"/>
                </a:solidFill>
                <a:latin typeface="Times New Roman" pitchFamily="18" charset="0"/>
                <a:cs typeface="Times New Roman" pitchFamily="18" charset="0"/>
              </a:rPr>
              <a:t>hương</a:t>
            </a:r>
            <a:r>
              <a:rPr lang="en-US" sz="2800" b="0" cap="none" smtClean="0">
                <a:solidFill>
                  <a:srgbClr val="FF0000"/>
                </a:solidFill>
                <a:latin typeface="Times New Roman" pitchFamily="18" charset="0"/>
                <a:cs typeface="Times New Roman" pitchFamily="18" charset="0"/>
              </a:rPr>
              <a:t> </a:t>
            </a:r>
            <a:r>
              <a:rPr lang="en-US" sz="2800" b="0" cap="none" smtClean="0">
                <a:solidFill>
                  <a:schemeClr val="tx2"/>
                </a:solidFill>
                <a:latin typeface="Times New Roman" pitchFamily="18" charset="0"/>
                <a:cs typeface="Times New Roman" pitchFamily="18" charset="0"/>
              </a:rPr>
              <a:t>=&gt;</a:t>
            </a:r>
            <a:r>
              <a:rPr lang="en-US" sz="2800" b="0" cap="none" smtClean="0">
                <a:solidFill>
                  <a:srgbClr val="FF0000"/>
                </a:solidFill>
                <a:latin typeface="Times New Roman" pitchFamily="18" charset="0"/>
                <a:cs typeface="Times New Roman" pitchFamily="18" charset="0"/>
              </a:rPr>
              <a:t> Giấy phép NKTĐ</a:t>
            </a:r>
            <a:r>
              <a:rPr lang="en-US" sz="2800" b="0" cap="none" smtClean="0">
                <a:solidFill>
                  <a:schemeClr val="tx2"/>
                </a:solidFill>
                <a:latin typeface="Times New Roman" pitchFamily="18" charset="0"/>
                <a:cs typeface="Times New Roman" pitchFamily="18" charset="0"/>
              </a:rPr>
              <a:t>.</a:t>
            </a:r>
            <a:endParaRPr lang="en-US" sz="2800">
              <a:solidFill>
                <a:srgbClr val="FF0000"/>
              </a:solidFill>
            </a:endParaRPr>
          </a:p>
        </p:txBody>
      </p:sp>
      <p:sp>
        <p:nvSpPr>
          <p:cNvPr id="4" name="Text Placeholder 2"/>
          <p:cNvSpPr txBox="1">
            <a:spLocks/>
          </p:cNvSpPr>
          <p:nvPr/>
        </p:nvSpPr>
        <p:spPr bwMode="auto">
          <a:xfrm>
            <a:off x="0" y="533400"/>
            <a:ext cx="7543799" cy="2286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C</a:t>
            </a:r>
            <a:r>
              <a:rPr kumimoji="0" lang="vi-VN"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ục </a:t>
            </a:r>
            <a:r>
              <a:rPr kumimoji="0" lang="en-US"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H</a:t>
            </a:r>
            <a:r>
              <a:rPr kumimoji="0" lang="vi-VN"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ải quan TP. Hồ </a:t>
            </a:r>
            <a:r>
              <a:rPr kumimoji="0" lang="en-US"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C</a:t>
            </a:r>
            <a:r>
              <a:rPr kumimoji="0" lang="vi-VN"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hí </a:t>
            </a:r>
            <a:r>
              <a:rPr kumimoji="0" lang="en-US"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M</a:t>
            </a:r>
            <a:r>
              <a:rPr kumimoji="0" lang="vi-VN"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inh </a:t>
            </a:r>
            <a:r>
              <a:rPr kumimoji="0" lang="en-US"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T</a:t>
            </a:r>
            <a:r>
              <a:rPr kumimoji="0" lang="vi-VN"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rả lời</a:t>
            </a:r>
            <a:r>
              <a:rPr kumimoji="0" lang="en-US"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a:t>
            </a:r>
            <a:r>
              <a:rPr kumimoji="0" lang="vi-VN"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
            </a:r>
            <a:br>
              <a:rPr kumimoji="0" lang="vi-VN"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br>
            <a:endParaRPr kumimoji="0" lang="en-US" sz="4400" b="0" i="0" u="none" strike="noStrike" kern="0" cap="none" spc="0" normalizeH="0" baseline="0" noProof="0">
              <a:ln>
                <a:noFill/>
              </a:ln>
              <a:solidFill>
                <a:srgbClr val="FF0000"/>
              </a:solidFill>
              <a:effectLst/>
              <a:uLnTx/>
              <a:uFillTx/>
              <a:latin typeface="+mn-lt"/>
              <a:ea typeface="+mn-ea"/>
              <a:cs typeface="+mn-cs"/>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276600"/>
            <a:ext cx="6705600" cy="1362075"/>
          </a:xfrm>
        </p:spPr>
        <p:txBody>
          <a:bodyPr/>
          <a:lstStyle/>
          <a:p>
            <a:r>
              <a:rPr lang="vi-VN" sz="2800" b="0" cap="none" smtClean="0">
                <a:solidFill>
                  <a:schemeClr val="tx2"/>
                </a:solidFill>
                <a:latin typeface="Times New Roman" pitchFamily="18" charset="0"/>
                <a:cs typeface="Times New Roman" pitchFamily="18" charset="0"/>
              </a:rPr>
              <a:t>3. Trường hợp doanh nghiệp nhập khẩu hàng hóa này để </a:t>
            </a:r>
            <a:r>
              <a:rPr lang="vi-VN" sz="2800" b="0" cap="none" smtClean="0">
                <a:solidFill>
                  <a:srgbClr val="FF0000"/>
                </a:solidFill>
                <a:latin typeface="Times New Roman" pitchFamily="18" charset="0"/>
                <a:cs typeface="Times New Roman" pitchFamily="18" charset="0"/>
              </a:rPr>
              <a:t>sản xuất hàng hóa tiêu thụ trong nước </a:t>
            </a:r>
            <a:r>
              <a:rPr lang="vi-VN" sz="2800" b="0" cap="none" smtClean="0">
                <a:solidFill>
                  <a:schemeClr val="tx2"/>
                </a:solidFill>
                <a:latin typeface="Times New Roman" pitchFamily="18" charset="0"/>
                <a:cs typeface="Times New Roman" pitchFamily="18" charset="0"/>
              </a:rPr>
              <a:t>thì có thể nhập khẩu theo </a:t>
            </a:r>
            <a:r>
              <a:rPr lang="vi-VN" sz="2800" b="0" cap="none" smtClean="0">
                <a:solidFill>
                  <a:srgbClr val="FF0000"/>
                </a:solidFill>
                <a:latin typeface="Times New Roman" pitchFamily="18" charset="0"/>
                <a:cs typeface="Times New Roman" pitchFamily="18" charset="0"/>
              </a:rPr>
              <a:t>loại hình nhập kinh doanh</a:t>
            </a:r>
            <a:r>
              <a:rPr lang="vi-VN" sz="2800" b="0" cap="none" smtClean="0">
                <a:solidFill>
                  <a:schemeClr val="tx2"/>
                </a:solidFill>
                <a:latin typeface="Times New Roman" pitchFamily="18" charset="0"/>
                <a:cs typeface="Times New Roman" pitchFamily="18" charset="0"/>
              </a:rPr>
              <a:t>.</a:t>
            </a:r>
            <a:r>
              <a:rPr lang="vi-VN" sz="2800" b="0" cap="none" smtClean="0">
                <a:solidFill>
                  <a:schemeClr val="tx2"/>
                </a:solidFill>
                <a:latin typeface="Times New Roman" pitchFamily="18" charset="0"/>
                <a:cs typeface="Times New Roman" pitchFamily="18" charset="0"/>
              </a:rPr>
              <a:t/>
            </a:r>
            <a:br>
              <a:rPr lang="vi-VN" sz="2800" b="0" cap="none" smtClean="0">
                <a:solidFill>
                  <a:schemeClr val="tx2"/>
                </a:solidFill>
                <a:latin typeface="Times New Roman" pitchFamily="18" charset="0"/>
                <a:cs typeface="Times New Roman" pitchFamily="18" charset="0"/>
              </a:rPr>
            </a:br>
            <a:endParaRPr lang="en-US" sz="2800"/>
          </a:p>
        </p:txBody>
      </p:sp>
      <p:sp>
        <p:nvSpPr>
          <p:cNvPr id="4" name="Text Placeholder 2"/>
          <p:cNvSpPr txBox="1">
            <a:spLocks/>
          </p:cNvSpPr>
          <p:nvPr/>
        </p:nvSpPr>
        <p:spPr bwMode="auto">
          <a:xfrm>
            <a:off x="152400" y="1143000"/>
            <a:ext cx="7543799" cy="2286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C</a:t>
            </a:r>
            <a:r>
              <a:rPr kumimoji="0" lang="vi-VN"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ục </a:t>
            </a:r>
            <a:r>
              <a:rPr kumimoji="0" lang="en-US"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H</a:t>
            </a:r>
            <a:r>
              <a:rPr kumimoji="0" lang="vi-VN"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ải quan TP. Hồ </a:t>
            </a:r>
            <a:r>
              <a:rPr kumimoji="0" lang="en-US"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C</a:t>
            </a:r>
            <a:r>
              <a:rPr kumimoji="0" lang="vi-VN"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hí </a:t>
            </a:r>
            <a:r>
              <a:rPr kumimoji="0" lang="en-US"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M</a:t>
            </a:r>
            <a:r>
              <a:rPr kumimoji="0" lang="vi-VN"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inh </a:t>
            </a:r>
            <a:r>
              <a:rPr kumimoji="0" lang="en-US"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T</a:t>
            </a:r>
            <a:r>
              <a:rPr kumimoji="0" lang="vi-VN"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rả lời</a:t>
            </a:r>
            <a:r>
              <a:rPr kumimoji="0" lang="en-US"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a:t>
            </a:r>
            <a:r>
              <a:rPr kumimoji="0" lang="vi-VN"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t/>
            </a:r>
            <a:br>
              <a:rPr kumimoji="0" lang="vi-VN" sz="4400" b="0" i="0" u="none" strike="noStrike" kern="0" cap="none" spc="0" normalizeH="0" baseline="0" noProof="0" smtClean="0">
                <a:ln>
                  <a:noFill/>
                </a:ln>
                <a:solidFill>
                  <a:srgbClr val="FF0000"/>
                </a:solidFill>
                <a:effectLst/>
                <a:uLnTx/>
                <a:uFillTx/>
                <a:latin typeface="Times New Roman" pitchFamily="18" charset="0"/>
                <a:ea typeface="+mn-ea"/>
                <a:cs typeface="Times New Roman" pitchFamily="18" charset="0"/>
              </a:rPr>
            </a:br>
            <a:endParaRPr kumimoji="0" lang="en-US" sz="4400" b="0" i="0" u="none" strike="noStrike" kern="0" cap="none" spc="0" normalizeH="0" baseline="0" noProof="0">
              <a:ln>
                <a:noFill/>
              </a:ln>
              <a:solidFill>
                <a:srgbClr val="FF0000"/>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5551487" cy="508000"/>
          </a:xfrm>
        </p:spPr>
        <p:txBody>
          <a:bodyPr/>
          <a:lstStyle/>
          <a:p>
            <a:pPr algn="l"/>
            <a:r>
              <a:rPr lang="en-US" dirty="0" smtClean="0">
                <a:solidFill>
                  <a:srgbClr val="FF0000"/>
                </a:solidFill>
                <a:latin typeface="Times New Roman" pitchFamily="18" charset="0"/>
                <a:cs typeface="Times New Roman" pitchFamily="18" charset="0"/>
              </a:rPr>
              <a:t>TÀI LIỆU THAM KHẢO</a:t>
            </a:r>
            <a:endParaRPr lang="en-US" dirty="0">
              <a:solidFill>
                <a:srgbClr val="FF0000"/>
              </a:solidFill>
              <a:latin typeface="Times New Roman" pitchFamily="18" charset="0"/>
              <a:cs typeface="Times New Roman" pitchFamily="18" charset="0"/>
            </a:endParaRPr>
          </a:p>
        </p:txBody>
      </p:sp>
      <p:sp>
        <p:nvSpPr>
          <p:cNvPr id="4" name="TextBox 3"/>
          <p:cNvSpPr txBox="1"/>
          <p:nvPr/>
        </p:nvSpPr>
        <p:spPr>
          <a:xfrm>
            <a:off x="228600" y="1066800"/>
            <a:ext cx="7467600" cy="5201424"/>
          </a:xfrm>
          <a:prstGeom prst="rect">
            <a:avLst/>
          </a:prstGeom>
          <a:noFill/>
        </p:spPr>
        <p:txBody>
          <a:bodyPr wrap="square" rtlCol="0">
            <a:spAutoFit/>
          </a:bodyPr>
          <a:lstStyle/>
          <a:p>
            <a:pPr>
              <a:buFontTx/>
              <a:buChar char="-"/>
            </a:pPr>
            <a:r>
              <a:rPr lang="en-US" sz="2800" b="0" i="1" dirty="0" err="1" smtClean="0">
                <a:solidFill>
                  <a:srgbClr val="FF0000"/>
                </a:solidFill>
                <a:latin typeface="Times New Roman" pitchFamily="18" charset="0"/>
                <a:cs typeface="Times New Roman" pitchFamily="18" charset="0"/>
                <a:hlinkClick r:id="rId2"/>
              </a:rPr>
              <a:t>Thông</a:t>
            </a:r>
            <a:r>
              <a:rPr lang="en-US" sz="2800" b="0" i="1" dirty="0" smtClean="0">
                <a:solidFill>
                  <a:srgbClr val="FF0000"/>
                </a:solidFill>
                <a:latin typeface="Times New Roman" pitchFamily="18" charset="0"/>
                <a:cs typeface="Times New Roman" pitchFamily="18" charset="0"/>
                <a:hlinkClick r:id="rId2"/>
              </a:rPr>
              <a:t> </a:t>
            </a:r>
            <a:r>
              <a:rPr lang="en-US" sz="2800" b="0" i="1" dirty="0" err="1" smtClean="0">
                <a:solidFill>
                  <a:srgbClr val="FF0000"/>
                </a:solidFill>
                <a:latin typeface="Times New Roman" pitchFamily="18" charset="0"/>
                <a:cs typeface="Times New Roman" pitchFamily="18" charset="0"/>
                <a:hlinkClick r:id="rId2"/>
              </a:rPr>
              <a:t>tư</a:t>
            </a:r>
            <a:r>
              <a:rPr lang="en-US" sz="2800" b="0" i="1" dirty="0" smtClean="0">
                <a:solidFill>
                  <a:srgbClr val="FF0000"/>
                </a:solidFill>
                <a:latin typeface="Times New Roman" pitchFamily="18" charset="0"/>
                <a:cs typeface="Times New Roman" pitchFamily="18" charset="0"/>
                <a:hlinkClick r:id="rId2"/>
              </a:rPr>
              <a:t> 24/2010/ TT-BCT</a:t>
            </a:r>
            <a:r>
              <a:rPr lang="en-US" sz="2400" b="0" dirty="0" smtClean="0">
                <a:solidFill>
                  <a:srgbClr val="FF0000"/>
                </a:solidFill>
                <a:latin typeface="Times New Roman" pitchFamily="18" charset="0"/>
                <a:cs typeface="Times New Roman" pitchFamily="18" charset="0"/>
                <a:hlinkClick r:id="rId2"/>
              </a:rPr>
              <a:t>:</a:t>
            </a:r>
            <a:r>
              <a:rPr lang="en-US" sz="2400" b="0" dirty="0" smtClean="0">
                <a:solidFill>
                  <a:srgbClr val="FF0000"/>
                </a:solidFill>
                <a:latin typeface="Times New Roman" pitchFamily="18" charset="0"/>
                <a:cs typeface="Times New Roman" pitchFamily="18" charset="0"/>
              </a:rPr>
              <a:t> </a:t>
            </a:r>
            <a:r>
              <a:rPr lang="en-US" sz="2400" b="0" dirty="0" err="1" smtClean="0">
                <a:solidFill>
                  <a:schemeClr val="tx2"/>
                </a:solidFill>
                <a:latin typeface="Times New Roman" pitchFamily="18" charset="0"/>
                <a:cs typeface="Times New Roman" pitchFamily="18" charset="0"/>
              </a:rPr>
              <a:t>Quy</a:t>
            </a:r>
            <a:r>
              <a:rPr lang="en-US" sz="2400" b="0" dirty="0" smtClean="0">
                <a:solidFill>
                  <a:schemeClr val="tx2"/>
                </a:solidFill>
                <a:latin typeface="Times New Roman" pitchFamily="18" charset="0"/>
                <a:cs typeface="Times New Roman" pitchFamily="18" charset="0"/>
              </a:rPr>
              <a:t> </a:t>
            </a:r>
            <a:r>
              <a:rPr lang="en-US" sz="2400" b="0" dirty="0" err="1" smtClean="0">
                <a:solidFill>
                  <a:schemeClr val="tx2"/>
                </a:solidFill>
                <a:latin typeface="Times New Roman" pitchFamily="18" charset="0"/>
                <a:cs typeface="Times New Roman" pitchFamily="18" charset="0"/>
              </a:rPr>
              <a:t>định</a:t>
            </a:r>
            <a:r>
              <a:rPr lang="en-US" sz="2400" b="0" dirty="0" smtClean="0">
                <a:solidFill>
                  <a:schemeClr val="tx2"/>
                </a:solidFill>
                <a:latin typeface="Times New Roman" pitchFamily="18" charset="0"/>
                <a:cs typeface="Times New Roman" pitchFamily="18" charset="0"/>
              </a:rPr>
              <a:t> </a:t>
            </a:r>
            <a:r>
              <a:rPr lang="en-US" sz="2400" b="0" dirty="0" err="1" smtClean="0">
                <a:solidFill>
                  <a:schemeClr val="tx2"/>
                </a:solidFill>
                <a:latin typeface="Times New Roman" pitchFamily="18" charset="0"/>
                <a:cs typeface="Times New Roman" pitchFamily="18" charset="0"/>
              </a:rPr>
              <a:t>việc</a:t>
            </a:r>
            <a:r>
              <a:rPr lang="en-US" sz="2400" b="0" dirty="0" smtClean="0">
                <a:solidFill>
                  <a:schemeClr val="tx2"/>
                </a:solidFill>
                <a:latin typeface="Times New Roman" pitchFamily="18" charset="0"/>
                <a:cs typeface="Times New Roman" pitchFamily="18" charset="0"/>
              </a:rPr>
              <a:t> </a:t>
            </a:r>
            <a:r>
              <a:rPr lang="en-US" sz="2400" b="0" dirty="0" err="1" smtClean="0">
                <a:solidFill>
                  <a:schemeClr val="tx2"/>
                </a:solidFill>
                <a:latin typeface="Times New Roman" pitchFamily="18" charset="0"/>
                <a:cs typeface="Times New Roman" pitchFamily="18" charset="0"/>
              </a:rPr>
              <a:t>áp</a:t>
            </a:r>
            <a:r>
              <a:rPr lang="en-US" sz="2400" b="0" dirty="0" smtClean="0">
                <a:solidFill>
                  <a:schemeClr val="tx2"/>
                </a:solidFill>
                <a:latin typeface="Times New Roman" pitchFamily="18" charset="0"/>
                <a:cs typeface="Times New Roman" pitchFamily="18" charset="0"/>
              </a:rPr>
              <a:t> </a:t>
            </a:r>
            <a:r>
              <a:rPr lang="en-US" sz="2400" b="0" dirty="0" err="1" smtClean="0">
                <a:solidFill>
                  <a:schemeClr val="tx2"/>
                </a:solidFill>
                <a:latin typeface="Times New Roman" pitchFamily="18" charset="0"/>
                <a:cs typeface="Times New Roman" pitchFamily="18" charset="0"/>
              </a:rPr>
              <a:t>dụng</a:t>
            </a:r>
            <a:r>
              <a:rPr lang="en-US" sz="2400" b="0" dirty="0" smtClean="0">
                <a:solidFill>
                  <a:schemeClr val="tx2"/>
                </a:solidFill>
                <a:latin typeface="Times New Roman" pitchFamily="18" charset="0"/>
                <a:cs typeface="Times New Roman" pitchFamily="18" charset="0"/>
              </a:rPr>
              <a:t> </a:t>
            </a:r>
            <a:r>
              <a:rPr lang="en-US" sz="2400" b="0" dirty="0" err="1" smtClean="0">
                <a:solidFill>
                  <a:schemeClr val="tx2"/>
                </a:solidFill>
                <a:latin typeface="Times New Roman" pitchFamily="18" charset="0"/>
                <a:cs typeface="Times New Roman" pitchFamily="18" charset="0"/>
              </a:rPr>
              <a:t>cấp</a:t>
            </a:r>
            <a:r>
              <a:rPr lang="en-US" sz="2400" b="0" dirty="0" smtClean="0">
                <a:solidFill>
                  <a:schemeClr val="tx2"/>
                </a:solidFill>
                <a:latin typeface="Times New Roman" pitchFamily="18" charset="0"/>
                <a:cs typeface="Times New Roman" pitchFamily="18" charset="0"/>
              </a:rPr>
              <a:t> </a:t>
            </a:r>
            <a:r>
              <a:rPr lang="en-US" sz="2400" b="0" dirty="0" err="1" smtClean="0">
                <a:solidFill>
                  <a:schemeClr val="tx2"/>
                </a:solidFill>
                <a:latin typeface="Times New Roman" pitchFamily="18" charset="0"/>
                <a:cs typeface="Times New Roman" pitchFamily="18" charset="0"/>
              </a:rPr>
              <a:t>giấy</a:t>
            </a:r>
            <a:r>
              <a:rPr lang="en-US" sz="2400" b="0" dirty="0" smtClean="0">
                <a:solidFill>
                  <a:schemeClr val="tx2"/>
                </a:solidFill>
                <a:latin typeface="Times New Roman" pitchFamily="18" charset="0"/>
                <a:cs typeface="Times New Roman" pitchFamily="18" charset="0"/>
              </a:rPr>
              <a:t> </a:t>
            </a:r>
            <a:r>
              <a:rPr lang="en-US" sz="2400" b="0" dirty="0" err="1" smtClean="0">
                <a:solidFill>
                  <a:schemeClr val="tx2"/>
                </a:solidFill>
                <a:latin typeface="Times New Roman" pitchFamily="18" charset="0"/>
                <a:cs typeface="Times New Roman" pitchFamily="18" charset="0"/>
              </a:rPr>
              <a:t>phép</a:t>
            </a:r>
            <a:r>
              <a:rPr lang="en-US" sz="2400" b="0" dirty="0" smtClean="0">
                <a:solidFill>
                  <a:schemeClr val="tx2"/>
                </a:solidFill>
                <a:latin typeface="Times New Roman" pitchFamily="18" charset="0"/>
                <a:cs typeface="Times New Roman" pitchFamily="18" charset="0"/>
              </a:rPr>
              <a:t> NKTĐ </a:t>
            </a:r>
            <a:r>
              <a:rPr lang="en-US" sz="2400" b="0" dirty="0" err="1" smtClean="0">
                <a:solidFill>
                  <a:schemeClr val="tx2"/>
                </a:solidFill>
                <a:latin typeface="Times New Roman" pitchFamily="18" charset="0"/>
                <a:cs typeface="Times New Roman" pitchFamily="18" charset="0"/>
              </a:rPr>
              <a:t>đối</a:t>
            </a:r>
            <a:r>
              <a:rPr lang="en-US" sz="2400" b="0" dirty="0" smtClean="0">
                <a:solidFill>
                  <a:schemeClr val="tx2"/>
                </a:solidFill>
                <a:latin typeface="Times New Roman" pitchFamily="18" charset="0"/>
                <a:cs typeface="Times New Roman" pitchFamily="18" charset="0"/>
              </a:rPr>
              <a:t> </a:t>
            </a:r>
            <a:r>
              <a:rPr lang="en-US" sz="2400" b="0" dirty="0" err="1" smtClean="0">
                <a:solidFill>
                  <a:schemeClr val="tx2"/>
                </a:solidFill>
                <a:latin typeface="Times New Roman" pitchFamily="18" charset="0"/>
                <a:cs typeface="Times New Roman" pitchFamily="18" charset="0"/>
              </a:rPr>
              <a:t>với</a:t>
            </a:r>
            <a:r>
              <a:rPr lang="en-US" sz="2400" b="0" dirty="0" smtClean="0">
                <a:solidFill>
                  <a:schemeClr val="tx2"/>
                </a:solidFill>
                <a:latin typeface="Times New Roman" pitchFamily="18" charset="0"/>
                <a:cs typeface="Times New Roman" pitchFamily="18" charset="0"/>
              </a:rPr>
              <a:t> </a:t>
            </a:r>
            <a:r>
              <a:rPr lang="en-US" sz="2400" b="0" dirty="0" err="1" smtClean="0">
                <a:solidFill>
                  <a:schemeClr val="tx2"/>
                </a:solidFill>
                <a:latin typeface="Times New Roman" pitchFamily="18" charset="0"/>
                <a:cs typeface="Times New Roman" pitchFamily="18" charset="0"/>
              </a:rPr>
              <a:t>một</a:t>
            </a:r>
            <a:r>
              <a:rPr lang="en-US" sz="2400" b="0" dirty="0" smtClean="0">
                <a:solidFill>
                  <a:schemeClr val="tx2"/>
                </a:solidFill>
                <a:latin typeface="Times New Roman" pitchFamily="18" charset="0"/>
                <a:cs typeface="Times New Roman" pitchFamily="18" charset="0"/>
              </a:rPr>
              <a:t> </a:t>
            </a:r>
            <a:r>
              <a:rPr lang="en-US" sz="2400" b="0" dirty="0" err="1" smtClean="0">
                <a:solidFill>
                  <a:schemeClr val="tx2"/>
                </a:solidFill>
                <a:latin typeface="Times New Roman" pitchFamily="18" charset="0"/>
                <a:cs typeface="Times New Roman" pitchFamily="18" charset="0"/>
              </a:rPr>
              <a:t>số</a:t>
            </a:r>
            <a:r>
              <a:rPr lang="en-US" sz="2400" b="0" dirty="0" smtClean="0">
                <a:solidFill>
                  <a:schemeClr val="tx2"/>
                </a:solidFill>
                <a:latin typeface="Times New Roman" pitchFamily="18" charset="0"/>
                <a:cs typeface="Times New Roman" pitchFamily="18" charset="0"/>
              </a:rPr>
              <a:t> </a:t>
            </a:r>
            <a:r>
              <a:rPr lang="en-US" sz="2400" b="0" dirty="0" err="1" smtClean="0">
                <a:solidFill>
                  <a:schemeClr val="tx2"/>
                </a:solidFill>
                <a:latin typeface="Times New Roman" pitchFamily="18" charset="0"/>
                <a:cs typeface="Times New Roman" pitchFamily="18" charset="0"/>
              </a:rPr>
              <a:t>mặt</a:t>
            </a:r>
            <a:r>
              <a:rPr lang="en-US" sz="2400" b="0" dirty="0" smtClean="0">
                <a:solidFill>
                  <a:schemeClr val="tx2"/>
                </a:solidFill>
                <a:latin typeface="Times New Roman" pitchFamily="18" charset="0"/>
                <a:cs typeface="Times New Roman" pitchFamily="18" charset="0"/>
              </a:rPr>
              <a:t> </a:t>
            </a:r>
            <a:r>
              <a:rPr lang="en-US" sz="2400" b="0" dirty="0" err="1" smtClean="0">
                <a:solidFill>
                  <a:schemeClr val="tx2"/>
                </a:solidFill>
                <a:latin typeface="Times New Roman" pitchFamily="18" charset="0"/>
                <a:cs typeface="Times New Roman" pitchFamily="18" charset="0"/>
              </a:rPr>
              <a:t>hàng</a:t>
            </a:r>
            <a:r>
              <a:rPr lang="en-US" sz="2400" b="0" dirty="0" smtClean="0">
                <a:solidFill>
                  <a:schemeClr val="tx2"/>
                </a:solidFill>
                <a:latin typeface="Times New Roman" pitchFamily="18" charset="0"/>
                <a:cs typeface="Times New Roman" pitchFamily="18" charset="0"/>
              </a:rPr>
              <a:t>.</a:t>
            </a:r>
          </a:p>
          <a:p>
            <a:r>
              <a:rPr lang="en-US" sz="2400" b="0" dirty="0" smtClean="0">
                <a:solidFill>
                  <a:schemeClr val="tx2"/>
                </a:solidFill>
                <a:latin typeface="Times New Roman" pitchFamily="18" charset="0"/>
                <a:cs typeface="Times New Roman" pitchFamily="18" charset="0"/>
                <a:hlinkClick r:id="rId2"/>
              </a:rPr>
              <a:t>-</a:t>
            </a:r>
            <a:r>
              <a:rPr lang="vi-VN" sz="2800" b="0" i="1" dirty="0" smtClean="0">
                <a:solidFill>
                  <a:srgbClr val="FF0000"/>
                </a:solidFill>
                <a:latin typeface="Times New Roman" pitchFamily="18" charset="0"/>
                <a:cs typeface="Times New Roman" pitchFamily="18" charset="0"/>
                <a:hlinkClick r:id="rId2"/>
              </a:rPr>
              <a:t>Thông tư 27/2012/TT-BCT</a:t>
            </a:r>
            <a:r>
              <a:rPr lang="en-US" sz="2800" b="0" i="1" dirty="0" smtClean="0">
                <a:solidFill>
                  <a:srgbClr val="FF0000"/>
                </a:solidFill>
                <a:latin typeface="Times New Roman" pitchFamily="18" charset="0"/>
                <a:cs typeface="Times New Roman" pitchFamily="18" charset="0"/>
              </a:rPr>
              <a:t> </a:t>
            </a:r>
            <a:r>
              <a:rPr lang="en-US" sz="2400" b="0" dirty="0" smtClean="0">
                <a:solidFill>
                  <a:srgbClr val="FF0000"/>
                </a:solidFill>
                <a:latin typeface="Times New Roman" pitchFamily="18" charset="0"/>
                <a:cs typeface="Times New Roman" pitchFamily="18" charset="0"/>
              </a:rPr>
              <a:t>: </a:t>
            </a:r>
            <a:r>
              <a:rPr lang="vi-VN" sz="2400" b="0" dirty="0" smtClean="0">
                <a:solidFill>
                  <a:schemeClr val="tx2"/>
                </a:solidFill>
                <a:latin typeface="Times New Roman" pitchFamily="18" charset="0"/>
                <a:cs typeface="Times New Roman" pitchFamily="18" charset="0"/>
              </a:rPr>
              <a:t>Quy định tạm ngừng áp dụng cấp giấy phép </a:t>
            </a:r>
            <a:r>
              <a:rPr lang="en-US" sz="2400" b="0" dirty="0" smtClean="0">
                <a:solidFill>
                  <a:schemeClr val="tx2"/>
                </a:solidFill>
                <a:latin typeface="Times New Roman" pitchFamily="18" charset="0"/>
                <a:cs typeface="Times New Roman" pitchFamily="18" charset="0"/>
              </a:rPr>
              <a:t>NKTĐ </a:t>
            </a:r>
            <a:r>
              <a:rPr lang="vi-VN" sz="2400" b="0" dirty="0" smtClean="0">
                <a:solidFill>
                  <a:schemeClr val="tx2"/>
                </a:solidFill>
                <a:latin typeface="Times New Roman" pitchFamily="18" charset="0"/>
                <a:cs typeface="Times New Roman" pitchFamily="18" charset="0"/>
              </a:rPr>
              <a:t>đối với một số mặt hàng theo quy định tại Thông tư số 24/2010/TT-BCT</a:t>
            </a:r>
            <a:r>
              <a:rPr lang="en-US" sz="2400" b="0" dirty="0" smtClean="0">
                <a:solidFill>
                  <a:schemeClr val="tx2"/>
                </a:solidFill>
                <a:latin typeface="Times New Roman" pitchFamily="18" charset="0"/>
                <a:cs typeface="Times New Roman" pitchFamily="18" charset="0"/>
              </a:rPr>
              <a:t>.</a:t>
            </a:r>
            <a:endParaRPr lang="vi-VN" sz="2400" b="0" dirty="0" smtClean="0">
              <a:solidFill>
                <a:schemeClr val="tx2"/>
              </a:solidFill>
              <a:latin typeface="Times New Roman" pitchFamily="18" charset="0"/>
              <a:cs typeface="Times New Roman" pitchFamily="18" charset="0"/>
            </a:endParaRPr>
          </a:p>
          <a:p>
            <a:r>
              <a:rPr lang="en-US" sz="2400" b="0" dirty="0" smtClean="0">
                <a:solidFill>
                  <a:schemeClr val="tx2"/>
                </a:solidFill>
                <a:latin typeface="Times New Roman" pitchFamily="18" charset="0"/>
                <a:cs typeface="Times New Roman" pitchFamily="18" charset="0"/>
                <a:hlinkClick r:id="rId3"/>
              </a:rPr>
              <a:t>-</a:t>
            </a:r>
            <a:r>
              <a:rPr lang="vi-VN" sz="2800" b="0" i="1" dirty="0" smtClean="0">
                <a:solidFill>
                  <a:schemeClr val="tx2"/>
                </a:solidFill>
                <a:latin typeface="Times New Roman" pitchFamily="18" charset="0"/>
                <a:cs typeface="Times New Roman" pitchFamily="18" charset="0"/>
                <a:hlinkClick r:id="rId3"/>
              </a:rPr>
              <a:t>Thông tư 23/2012/TT-BCT</a:t>
            </a:r>
            <a:r>
              <a:rPr lang="en-US" sz="2800" b="0" i="1" dirty="0" smtClean="0">
                <a:solidFill>
                  <a:schemeClr val="tx2"/>
                </a:solidFill>
                <a:latin typeface="Times New Roman" pitchFamily="18" charset="0"/>
                <a:cs typeface="Times New Roman" pitchFamily="18" charset="0"/>
              </a:rPr>
              <a:t> </a:t>
            </a:r>
            <a:r>
              <a:rPr lang="en-US" sz="2400" b="0" dirty="0" smtClean="0">
                <a:solidFill>
                  <a:srgbClr val="FF6600"/>
                </a:solidFill>
                <a:latin typeface="Times New Roman" pitchFamily="18" charset="0"/>
                <a:cs typeface="Times New Roman" pitchFamily="18" charset="0"/>
              </a:rPr>
              <a:t>: </a:t>
            </a:r>
            <a:r>
              <a:rPr lang="vi-VN" sz="2400" b="0" dirty="0" smtClean="0">
                <a:solidFill>
                  <a:schemeClr val="tx2"/>
                </a:solidFill>
                <a:latin typeface="Times New Roman" pitchFamily="18" charset="0"/>
                <a:cs typeface="Times New Roman" pitchFamily="18" charset="0"/>
              </a:rPr>
              <a:t>Quy định việc áp dụng cấp Giấy phép </a:t>
            </a:r>
            <a:r>
              <a:rPr lang="en-US" sz="2400" b="0" dirty="0" smtClean="0">
                <a:solidFill>
                  <a:schemeClr val="tx2"/>
                </a:solidFill>
                <a:latin typeface="Times New Roman" pitchFamily="18" charset="0"/>
                <a:cs typeface="Times New Roman" pitchFamily="18" charset="0"/>
              </a:rPr>
              <a:t>NKTĐ </a:t>
            </a:r>
            <a:r>
              <a:rPr lang="vi-VN" sz="2400" b="0" dirty="0" smtClean="0">
                <a:solidFill>
                  <a:schemeClr val="tx2"/>
                </a:solidFill>
                <a:latin typeface="Times New Roman" pitchFamily="18" charset="0"/>
                <a:cs typeface="Times New Roman" pitchFamily="18" charset="0"/>
              </a:rPr>
              <a:t>đối với một số sản phẩm thép</a:t>
            </a:r>
            <a:endParaRPr lang="en-US" sz="2400" b="0" dirty="0" smtClean="0">
              <a:solidFill>
                <a:schemeClr val="tx2"/>
              </a:solidFill>
              <a:latin typeface="Times New Roman" pitchFamily="18" charset="0"/>
              <a:cs typeface="Times New Roman" pitchFamily="18" charset="0"/>
            </a:endParaRPr>
          </a:p>
          <a:p>
            <a:r>
              <a:rPr lang="en-US" sz="2400" b="0" u="sng" dirty="0" smtClean="0">
                <a:solidFill>
                  <a:srgbClr val="FF6600"/>
                </a:solidFill>
                <a:latin typeface="Times New Roman" pitchFamily="18" charset="0"/>
                <a:cs typeface="Times New Roman" pitchFamily="18" charset="0"/>
              </a:rPr>
              <a:t>-</a:t>
            </a:r>
            <a:r>
              <a:rPr lang="vi-VN" sz="2800" b="0" i="1" u="sng" dirty="0" smtClean="0">
                <a:solidFill>
                  <a:srgbClr val="FF6600"/>
                </a:solidFill>
                <a:latin typeface="Times New Roman" pitchFamily="18" charset="0"/>
                <a:cs typeface="Times New Roman" pitchFamily="18" charset="0"/>
              </a:rPr>
              <a:t>Quyết định số 16/2008/QĐ-BCT </a:t>
            </a:r>
            <a:r>
              <a:rPr lang="en-US" sz="2400" b="0" dirty="0" smtClean="0">
                <a:solidFill>
                  <a:srgbClr val="FF6600"/>
                </a:solidFill>
                <a:latin typeface="Times New Roman" pitchFamily="18" charset="0"/>
                <a:cs typeface="Times New Roman" pitchFamily="18" charset="0"/>
              </a:rPr>
              <a:t>: </a:t>
            </a:r>
            <a:r>
              <a:rPr lang="en-US" sz="2400" b="0" dirty="0" err="1" smtClean="0">
                <a:solidFill>
                  <a:schemeClr val="tx2"/>
                </a:solidFill>
                <a:latin typeface="Times New Roman" pitchFamily="18" charset="0"/>
                <a:cs typeface="Times New Roman" pitchFamily="18" charset="0"/>
              </a:rPr>
              <a:t>Quy</a:t>
            </a:r>
            <a:r>
              <a:rPr lang="en-US" sz="2400" b="0" dirty="0" smtClean="0">
                <a:solidFill>
                  <a:schemeClr val="tx2"/>
                </a:solidFill>
                <a:latin typeface="Times New Roman" pitchFamily="18" charset="0"/>
                <a:cs typeface="Times New Roman" pitchFamily="18" charset="0"/>
              </a:rPr>
              <a:t> </a:t>
            </a:r>
            <a:r>
              <a:rPr lang="en-US" sz="2400" b="0" dirty="0" err="1" smtClean="0">
                <a:solidFill>
                  <a:schemeClr val="tx2"/>
                </a:solidFill>
                <a:latin typeface="Times New Roman" pitchFamily="18" charset="0"/>
                <a:cs typeface="Times New Roman" pitchFamily="18" charset="0"/>
              </a:rPr>
              <a:t>định</a:t>
            </a:r>
            <a:r>
              <a:rPr lang="en-US" sz="2400" b="0" dirty="0" smtClean="0">
                <a:solidFill>
                  <a:schemeClr val="tx2"/>
                </a:solidFill>
                <a:latin typeface="Times New Roman" pitchFamily="18" charset="0"/>
                <a:cs typeface="Times New Roman" pitchFamily="18" charset="0"/>
              </a:rPr>
              <a:t> </a:t>
            </a:r>
            <a:r>
              <a:rPr lang="vi-VN" sz="2400" b="0" dirty="0" smtClean="0">
                <a:solidFill>
                  <a:schemeClr val="tx2"/>
                </a:solidFill>
                <a:latin typeface="Times New Roman" pitchFamily="18" charset="0"/>
                <a:cs typeface="Times New Roman" pitchFamily="18" charset="0"/>
              </a:rPr>
              <a:t>việc tạm thời áp dụng chế độ cấp Giấy phép </a:t>
            </a:r>
            <a:r>
              <a:rPr lang="en-US" sz="2400" b="0" dirty="0" smtClean="0">
                <a:solidFill>
                  <a:schemeClr val="tx2"/>
                </a:solidFill>
                <a:latin typeface="Times New Roman" pitchFamily="18" charset="0"/>
                <a:cs typeface="Times New Roman" pitchFamily="18" charset="0"/>
              </a:rPr>
              <a:t>XKTĐ </a:t>
            </a:r>
            <a:r>
              <a:rPr lang="vi-VN" sz="2400" b="0" dirty="0" smtClean="0">
                <a:solidFill>
                  <a:schemeClr val="tx2"/>
                </a:solidFill>
                <a:latin typeface="Times New Roman" pitchFamily="18" charset="0"/>
                <a:cs typeface="Times New Roman" pitchFamily="18" charset="0"/>
              </a:rPr>
              <a:t>đối với sắt, thép</a:t>
            </a:r>
            <a:br>
              <a:rPr lang="vi-VN" sz="2400" b="0" dirty="0" smtClean="0">
                <a:solidFill>
                  <a:schemeClr val="tx2"/>
                </a:solidFill>
                <a:latin typeface="Times New Roman" pitchFamily="18" charset="0"/>
                <a:cs typeface="Times New Roman" pitchFamily="18" charset="0"/>
              </a:rPr>
            </a:br>
            <a:r>
              <a:rPr lang="en-US" sz="2400" b="0" u="sng" dirty="0" smtClean="0">
                <a:solidFill>
                  <a:srgbClr val="FF6600"/>
                </a:solidFill>
                <a:latin typeface="Times New Roman" pitchFamily="18" charset="0"/>
                <a:cs typeface="Times New Roman" pitchFamily="18" charset="0"/>
              </a:rPr>
              <a:t>-</a:t>
            </a:r>
            <a:r>
              <a:rPr lang="vi-VN" sz="2800" b="0" i="1" u="sng" dirty="0" smtClean="0">
                <a:solidFill>
                  <a:srgbClr val="FF6600"/>
                </a:solidFill>
                <a:latin typeface="Times New Roman" pitchFamily="18" charset="0"/>
                <a:cs typeface="Times New Roman" pitchFamily="18" charset="0"/>
              </a:rPr>
              <a:t>Quyết định số 30/2008/QĐ-BCT </a:t>
            </a:r>
            <a:r>
              <a:rPr lang="en-US" sz="2400" b="0" dirty="0" smtClean="0">
                <a:solidFill>
                  <a:srgbClr val="FF6600"/>
                </a:solidFill>
                <a:latin typeface="Times New Roman" pitchFamily="18" charset="0"/>
                <a:cs typeface="Times New Roman" pitchFamily="18" charset="0"/>
              </a:rPr>
              <a:t>: </a:t>
            </a:r>
            <a:r>
              <a:rPr lang="en-US" sz="2400" b="0" dirty="0" err="1" smtClean="0">
                <a:solidFill>
                  <a:schemeClr val="tx2"/>
                </a:solidFill>
                <a:latin typeface="Times New Roman" pitchFamily="18" charset="0"/>
                <a:cs typeface="Times New Roman" pitchFamily="18" charset="0"/>
              </a:rPr>
              <a:t>Quy</a:t>
            </a:r>
            <a:r>
              <a:rPr lang="en-US" sz="2400" b="0" dirty="0" smtClean="0">
                <a:solidFill>
                  <a:schemeClr val="tx2"/>
                </a:solidFill>
                <a:latin typeface="Times New Roman" pitchFamily="18" charset="0"/>
                <a:cs typeface="Times New Roman" pitchFamily="18" charset="0"/>
              </a:rPr>
              <a:t> </a:t>
            </a:r>
            <a:r>
              <a:rPr lang="en-US" sz="2400" b="0" dirty="0" err="1" smtClean="0">
                <a:solidFill>
                  <a:schemeClr val="tx2"/>
                </a:solidFill>
                <a:latin typeface="Times New Roman" pitchFamily="18" charset="0"/>
                <a:cs typeface="Times New Roman" pitchFamily="18" charset="0"/>
              </a:rPr>
              <a:t>định</a:t>
            </a:r>
            <a:r>
              <a:rPr lang="en-US" sz="2400" b="0" dirty="0" smtClean="0">
                <a:solidFill>
                  <a:schemeClr val="tx2"/>
                </a:solidFill>
                <a:latin typeface="Times New Roman" pitchFamily="18" charset="0"/>
                <a:cs typeface="Times New Roman" pitchFamily="18" charset="0"/>
              </a:rPr>
              <a:t> </a:t>
            </a:r>
            <a:r>
              <a:rPr lang="vi-VN" sz="2400" b="0" dirty="0" smtClean="0">
                <a:solidFill>
                  <a:schemeClr val="tx2"/>
                </a:solidFill>
                <a:latin typeface="Times New Roman" pitchFamily="18" charset="0"/>
                <a:cs typeface="Times New Roman" pitchFamily="18" charset="0"/>
              </a:rPr>
              <a:t>việc ngừng áp dụng chế độ cấp giấy phép </a:t>
            </a:r>
            <a:r>
              <a:rPr lang="en-US" sz="2400" b="0" dirty="0" smtClean="0">
                <a:solidFill>
                  <a:schemeClr val="tx2"/>
                </a:solidFill>
                <a:latin typeface="Times New Roman" pitchFamily="18" charset="0"/>
                <a:cs typeface="Times New Roman" pitchFamily="18" charset="0"/>
              </a:rPr>
              <a:t>XKTĐ </a:t>
            </a:r>
            <a:r>
              <a:rPr lang="vi-VN" sz="2400" b="0" dirty="0" smtClean="0">
                <a:solidFill>
                  <a:schemeClr val="tx2"/>
                </a:solidFill>
                <a:latin typeface="Times New Roman" pitchFamily="18" charset="0"/>
                <a:cs typeface="Times New Roman" pitchFamily="18" charset="0"/>
              </a:rPr>
              <a:t>đối với sắt, thép</a:t>
            </a:r>
            <a:r>
              <a:rPr lang="en-US" sz="2400" b="0" dirty="0" smtClean="0">
                <a:solidFill>
                  <a:schemeClr val="tx2"/>
                </a:solidFill>
                <a:latin typeface="Times New Roman" pitchFamily="18" charset="0"/>
                <a:cs typeface="Times New Roman" pitchFamily="18" charset="0"/>
              </a:rPr>
              <a:t>.</a:t>
            </a:r>
            <a:endParaRPr lang="vi-VN" sz="2400" b="0" dirty="0" smtClean="0">
              <a:solidFill>
                <a:schemeClr val="tx2"/>
              </a:solidFill>
              <a:latin typeface="Times New Roman" pitchFamily="18" charset="0"/>
              <a:cs typeface="Times New Roman" pitchFamily="18" charset="0"/>
            </a:endParaRPr>
          </a:p>
          <a:p>
            <a:endParaRPr lang="vi-VN" sz="2400" b="0" dirty="0">
              <a:solidFill>
                <a:srgbClr val="00309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_Văn_Bản 4"/>
          <p:cNvSpPr txBox="1"/>
          <p:nvPr/>
        </p:nvSpPr>
        <p:spPr>
          <a:xfrm>
            <a:off x="-152400" y="2667000"/>
            <a:ext cx="4572000" cy="1938992"/>
          </a:xfrm>
          <a:prstGeom prst="rect">
            <a:avLst/>
          </a:prstGeom>
          <a:noFill/>
        </p:spPr>
        <p:txBody>
          <a:bodyPr wrap="square" rtlCol="0">
            <a:spAutoFit/>
          </a:bodyPr>
          <a:lstStyle/>
          <a:p>
            <a:pPr algn="ctr"/>
            <a:r>
              <a:rPr lang="en-US" sz="4000" i="1" dirty="0" smtClean="0">
                <a:solidFill>
                  <a:srgbClr val="7030A0"/>
                </a:solidFill>
              </a:rPr>
              <a:t>"CẢM ƠN CÔ VÀ CÁC BẠN ĐÃ LẮNG NGHE"</a:t>
            </a:r>
            <a:endParaRPr lang="en-US" sz="4000" i="1" dirty="0">
              <a:solidFill>
                <a:srgbClr val="7030A0"/>
              </a:solidFill>
            </a:endParaRPr>
          </a:p>
        </p:txBody>
      </p:sp>
    </p:spTree>
    <p:extLst>
      <p:ext uri="{BB962C8B-B14F-4D97-AF65-F5344CB8AC3E}">
        <p14:creationId xmlns="" xmlns:p14="http://schemas.microsoft.com/office/powerpoint/2010/main" val="18585679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4"/>
          <p:cNvSpPr>
            <a:spLocks noChangeArrowheads="1"/>
          </p:cNvSpPr>
          <p:nvPr/>
        </p:nvSpPr>
        <p:spPr bwMode="gray">
          <a:xfrm>
            <a:off x="779899" y="2153591"/>
            <a:ext cx="2057400" cy="2618063"/>
          </a:xfrm>
          <a:prstGeom prst="roundRect">
            <a:avLst>
              <a:gd name="adj" fmla="val 17509"/>
            </a:avLst>
          </a:prstGeom>
          <a:gradFill rotWithShape="1">
            <a:gsLst>
              <a:gs pos="0">
                <a:srgbClr val="4E91D4"/>
              </a:gs>
              <a:gs pos="100000">
                <a:srgbClr val="3477A4"/>
              </a:gs>
            </a:gsLst>
            <a:lin ang="27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AutoShape 5"/>
          <p:cNvSpPr>
            <a:spLocks noChangeArrowheads="1"/>
          </p:cNvSpPr>
          <p:nvPr/>
        </p:nvSpPr>
        <p:spPr bwMode="gray">
          <a:xfrm>
            <a:off x="779899" y="2153591"/>
            <a:ext cx="1922822" cy="2568611"/>
          </a:xfrm>
          <a:prstGeom prst="roundRect">
            <a:avLst>
              <a:gd name="adj" fmla="val 16667"/>
            </a:avLst>
          </a:prstGeom>
          <a:solidFill>
            <a:srgbClr val="3CA1E6"/>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AutoShape 7"/>
          <p:cNvSpPr>
            <a:spLocks noChangeArrowheads="1"/>
          </p:cNvSpPr>
          <p:nvPr/>
        </p:nvSpPr>
        <p:spPr bwMode="gray">
          <a:xfrm>
            <a:off x="856099" y="2153591"/>
            <a:ext cx="1896642" cy="648698"/>
          </a:xfrm>
          <a:prstGeom prst="roundRect">
            <a:avLst>
              <a:gd name="adj" fmla="val 50000"/>
            </a:avLst>
          </a:prstGeom>
          <a:gradFill rotWithShape="1">
            <a:gsLst>
              <a:gs pos="0">
                <a:srgbClr val="3CA1E6">
                  <a:gamma/>
                  <a:tint val="33333"/>
                  <a:invGamma/>
                </a:srgbClr>
              </a:gs>
              <a:gs pos="100000">
                <a:srgbClr val="3CA1E6">
                  <a:alpha val="0"/>
                </a:srgbClr>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AutoShape 8"/>
          <p:cNvSpPr>
            <a:spLocks noChangeArrowheads="1"/>
          </p:cNvSpPr>
          <p:nvPr/>
        </p:nvSpPr>
        <p:spPr bwMode="gray">
          <a:xfrm>
            <a:off x="904543" y="4744391"/>
            <a:ext cx="1982456" cy="797055"/>
          </a:xfrm>
          <a:prstGeom prst="roundRect">
            <a:avLst>
              <a:gd name="adj" fmla="val 40389"/>
            </a:avLst>
          </a:prstGeom>
          <a:gradFill rotWithShape="1">
            <a:gsLst>
              <a:gs pos="0">
                <a:srgbClr val="729EB4"/>
              </a:gs>
              <a:gs pos="100000">
                <a:schemeClr val="bg1"/>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AutoShape 9"/>
          <p:cNvSpPr>
            <a:spLocks noChangeArrowheads="1"/>
          </p:cNvSpPr>
          <p:nvPr/>
        </p:nvSpPr>
        <p:spPr bwMode="gray">
          <a:xfrm>
            <a:off x="945268" y="4766208"/>
            <a:ext cx="1896642" cy="708332"/>
          </a:xfrm>
          <a:prstGeom prst="roundRect">
            <a:avLst>
              <a:gd name="adj" fmla="val 50000"/>
            </a:avLst>
          </a:prstGeom>
          <a:gradFill rotWithShape="1">
            <a:gsLst>
              <a:gs pos="0">
                <a:srgbClr val="7DAFD4"/>
              </a:gs>
              <a:gs pos="100000">
                <a:schemeClr val="bg1"/>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3" name="Group 10"/>
          <p:cNvGrpSpPr>
            <a:grpSpLocks/>
          </p:cNvGrpSpPr>
          <p:nvPr/>
        </p:nvGrpSpPr>
        <p:grpSpPr bwMode="auto">
          <a:xfrm>
            <a:off x="1465699" y="1848791"/>
            <a:ext cx="609600" cy="589064"/>
            <a:chOff x="1289" y="582"/>
            <a:chExt cx="668" cy="668"/>
          </a:xfrm>
        </p:grpSpPr>
        <p:sp>
          <p:nvSpPr>
            <p:cNvPr id="16" name="Oval 11"/>
            <p:cNvSpPr>
              <a:spLocks noChangeArrowheads="1"/>
            </p:cNvSpPr>
            <p:nvPr/>
          </p:nvSpPr>
          <p:spPr bwMode="gray">
            <a:xfrm>
              <a:off x="1289" y="582"/>
              <a:ext cx="668" cy="668"/>
            </a:xfrm>
            <a:prstGeom prst="ellipse">
              <a:avLst/>
            </a:prstGeom>
            <a:solidFill>
              <a:srgbClr val="333333"/>
            </a:soli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17" name="Oval 12"/>
            <p:cNvSpPr>
              <a:spLocks noChangeArrowheads="1"/>
            </p:cNvSpPr>
            <p:nvPr/>
          </p:nvSpPr>
          <p:spPr bwMode="gray">
            <a:xfrm>
              <a:off x="1296" y="587"/>
              <a:ext cx="646" cy="647"/>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18" name="Oval 13"/>
            <p:cNvSpPr>
              <a:spLocks noChangeArrowheads="1"/>
            </p:cNvSpPr>
            <p:nvPr/>
          </p:nvSpPr>
          <p:spPr bwMode="gray">
            <a:xfrm>
              <a:off x="1304" y="591"/>
              <a:ext cx="631" cy="631"/>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19" name="Oval 14"/>
            <p:cNvSpPr>
              <a:spLocks noChangeArrowheads="1"/>
            </p:cNvSpPr>
            <p:nvPr/>
          </p:nvSpPr>
          <p:spPr bwMode="gray">
            <a:xfrm>
              <a:off x="1311" y="597"/>
              <a:ext cx="600" cy="589"/>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20" name="Oval 15"/>
            <p:cNvSpPr>
              <a:spLocks noChangeArrowheads="1"/>
            </p:cNvSpPr>
            <p:nvPr/>
          </p:nvSpPr>
          <p:spPr bwMode="gray">
            <a:xfrm>
              <a:off x="1346" y="613"/>
              <a:ext cx="533" cy="479"/>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grpSp>
      <p:sp>
        <p:nvSpPr>
          <p:cNvPr id="14" name="Text Box 16"/>
          <p:cNvSpPr txBox="1">
            <a:spLocks noChangeArrowheads="1"/>
          </p:cNvSpPr>
          <p:nvPr/>
        </p:nvSpPr>
        <p:spPr bwMode="gray">
          <a:xfrm>
            <a:off x="1618099" y="1924991"/>
            <a:ext cx="324349"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2400" dirty="0">
                <a:solidFill>
                  <a:srgbClr val="FF0000"/>
                </a:solidFill>
              </a:rPr>
              <a:t>1</a:t>
            </a:r>
            <a:endParaRPr lang="en-US" dirty="0">
              <a:solidFill>
                <a:srgbClr val="FF0000"/>
              </a:solidFill>
            </a:endParaRPr>
          </a:p>
        </p:txBody>
      </p:sp>
      <p:sp>
        <p:nvSpPr>
          <p:cNvPr id="15" name="Text Box 17"/>
          <p:cNvSpPr txBox="1">
            <a:spLocks noChangeArrowheads="1"/>
          </p:cNvSpPr>
          <p:nvPr/>
        </p:nvSpPr>
        <p:spPr bwMode="gray">
          <a:xfrm>
            <a:off x="986712" y="2874446"/>
            <a:ext cx="1694572" cy="95410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2800" dirty="0" smtClean="0">
                <a:solidFill>
                  <a:srgbClr val="000000"/>
                </a:solidFill>
                <a:latin typeface="Times New Roman" pitchFamily="18" charset="0"/>
                <a:cs typeface="Times New Roman" pitchFamily="18" charset="0"/>
              </a:rPr>
              <a:t>KHÁI NIỆM</a:t>
            </a:r>
            <a:endParaRPr lang="en-US" sz="2800" dirty="0">
              <a:latin typeface="Times New Roman" pitchFamily="18" charset="0"/>
              <a:cs typeface="Times New Roman" pitchFamily="18" charset="0"/>
            </a:endParaRPr>
          </a:p>
        </p:txBody>
      </p:sp>
      <p:sp>
        <p:nvSpPr>
          <p:cNvPr id="22" name="AutoShape 19"/>
          <p:cNvSpPr>
            <a:spLocks noChangeArrowheads="1"/>
          </p:cNvSpPr>
          <p:nvPr/>
        </p:nvSpPr>
        <p:spPr bwMode="gray">
          <a:xfrm>
            <a:off x="3062990" y="2126328"/>
            <a:ext cx="1982456" cy="2618063"/>
          </a:xfrm>
          <a:prstGeom prst="roundRect">
            <a:avLst>
              <a:gd name="adj" fmla="val 17509"/>
            </a:avLst>
          </a:prstGeom>
          <a:gradFill rotWithShape="1">
            <a:gsLst>
              <a:gs pos="0">
                <a:srgbClr val="34B034"/>
              </a:gs>
              <a:gs pos="100000">
                <a:srgbClr val="3F8B4A"/>
              </a:gs>
            </a:gsLst>
            <a:lin ang="27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AutoShape 20"/>
          <p:cNvSpPr>
            <a:spLocks noChangeArrowheads="1"/>
          </p:cNvSpPr>
          <p:nvPr/>
        </p:nvSpPr>
        <p:spPr bwMode="gray">
          <a:xfrm>
            <a:off x="2989699" y="2133600"/>
            <a:ext cx="2133599" cy="2568611"/>
          </a:xfrm>
          <a:prstGeom prst="roundRect">
            <a:avLst>
              <a:gd name="adj" fmla="val 16667"/>
            </a:avLst>
          </a:prstGeom>
          <a:solidFill>
            <a:srgbClr val="73E77E"/>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AutoShape 21"/>
          <p:cNvSpPr>
            <a:spLocks noChangeArrowheads="1"/>
          </p:cNvSpPr>
          <p:nvPr/>
        </p:nvSpPr>
        <p:spPr bwMode="gray">
          <a:xfrm>
            <a:off x="3109533" y="4024424"/>
            <a:ext cx="1896642" cy="650152"/>
          </a:xfrm>
          <a:prstGeom prst="roundRect">
            <a:avLst>
              <a:gd name="adj" fmla="val 50000"/>
            </a:avLst>
          </a:prstGeom>
          <a:gradFill rotWithShape="1">
            <a:gsLst>
              <a:gs pos="0">
                <a:srgbClr val="73E77E"/>
              </a:gs>
              <a:gs pos="100000">
                <a:srgbClr val="73E77E">
                  <a:gamma/>
                  <a:tint val="54510"/>
                  <a:invGamma/>
                </a:srgbClr>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AutoShape 22"/>
          <p:cNvSpPr>
            <a:spLocks noChangeArrowheads="1"/>
          </p:cNvSpPr>
          <p:nvPr/>
        </p:nvSpPr>
        <p:spPr bwMode="gray">
          <a:xfrm>
            <a:off x="3109533" y="2153963"/>
            <a:ext cx="1896642" cy="648698"/>
          </a:xfrm>
          <a:prstGeom prst="roundRect">
            <a:avLst>
              <a:gd name="adj" fmla="val 50000"/>
            </a:avLst>
          </a:prstGeom>
          <a:gradFill rotWithShape="1">
            <a:gsLst>
              <a:gs pos="0">
                <a:srgbClr val="73E77E">
                  <a:gamma/>
                  <a:tint val="33333"/>
                  <a:invGamma/>
                </a:srgbClr>
              </a:gs>
              <a:gs pos="100000">
                <a:srgbClr val="73E77E"/>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 name="Oval 23"/>
          <p:cNvSpPr>
            <a:spLocks noChangeArrowheads="1"/>
          </p:cNvSpPr>
          <p:nvPr/>
        </p:nvSpPr>
        <p:spPr bwMode="gray">
          <a:xfrm>
            <a:off x="3745141" y="1844159"/>
            <a:ext cx="589064" cy="589064"/>
          </a:xfrm>
          <a:prstGeom prst="ellipse">
            <a:avLst/>
          </a:prstGeom>
          <a:solidFill>
            <a:srgbClr val="333333"/>
          </a:soli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27" name="Oval 24"/>
          <p:cNvSpPr>
            <a:spLocks noChangeArrowheads="1"/>
          </p:cNvSpPr>
          <p:nvPr/>
        </p:nvSpPr>
        <p:spPr bwMode="gray">
          <a:xfrm>
            <a:off x="3750959" y="1848522"/>
            <a:ext cx="570156" cy="570156"/>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28" name="Oval 25"/>
          <p:cNvSpPr>
            <a:spLocks noChangeArrowheads="1"/>
          </p:cNvSpPr>
          <p:nvPr/>
        </p:nvSpPr>
        <p:spPr bwMode="gray">
          <a:xfrm>
            <a:off x="3758231" y="1851431"/>
            <a:ext cx="557066" cy="557066"/>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29" name="Oval 26"/>
          <p:cNvSpPr>
            <a:spLocks noChangeArrowheads="1"/>
          </p:cNvSpPr>
          <p:nvPr/>
        </p:nvSpPr>
        <p:spPr bwMode="gray">
          <a:xfrm>
            <a:off x="3764049" y="1857249"/>
            <a:ext cx="529431" cy="519249"/>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30" name="Oval 27"/>
          <p:cNvSpPr>
            <a:spLocks noChangeArrowheads="1"/>
          </p:cNvSpPr>
          <p:nvPr/>
        </p:nvSpPr>
        <p:spPr bwMode="gray">
          <a:xfrm>
            <a:off x="3796048" y="1871794"/>
            <a:ext cx="469797" cy="421799"/>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31" name="Text Box 28"/>
          <p:cNvSpPr txBox="1">
            <a:spLocks noChangeArrowheads="1"/>
          </p:cNvSpPr>
          <p:nvPr/>
        </p:nvSpPr>
        <p:spPr bwMode="gray">
          <a:xfrm>
            <a:off x="3871681" y="1928519"/>
            <a:ext cx="356188"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2400" dirty="0">
                <a:solidFill>
                  <a:srgbClr val="FF0000"/>
                </a:solidFill>
              </a:rPr>
              <a:t>2</a:t>
            </a:r>
            <a:endParaRPr lang="en-US" dirty="0">
              <a:solidFill>
                <a:srgbClr val="FF0000"/>
              </a:solidFill>
            </a:endParaRPr>
          </a:p>
        </p:txBody>
      </p:sp>
      <p:sp>
        <p:nvSpPr>
          <p:cNvPr id="33" name="AutoShape 30"/>
          <p:cNvSpPr>
            <a:spLocks noChangeArrowheads="1"/>
          </p:cNvSpPr>
          <p:nvPr/>
        </p:nvSpPr>
        <p:spPr bwMode="gray">
          <a:xfrm>
            <a:off x="3065899" y="4744391"/>
            <a:ext cx="1982456" cy="797055"/>
          </a:xfrm>
          <a:prstGeom prst="roundRect">
            <a:avLst>
              <a:gd name="adj" fmla="val 40389"/>
            </a:avLst>
          </a:prstGeom>
          <a:gradFill rotWithShape="1">
            <a:gsLst>
              <a:gs pos="0">
                <a:srgbClr val="58A4AE"/>
              </a:gs>
              <a:gs pos="100000">
                <a:schemeClr val="bg1"/>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 name="AutoShape 31"/>
          <p:cNvSpPr>
            <a:spLocks noChangeArrowheads="1"/>
          </p:cNvSpPr>
          <p:nvPr/>
        </p:nvSpPr>
        <p:spPr bwMode="gray">
          <a:xfrm>
            <a:off x="3106624" y="4766208"/>
            <a:ext cx="1896642" cy="708332"/>
          </a:xfrm>
          <a:prstGeom prst="roundRect">
            <a:avLst>
              <a:gd name="adj" fmla="val 50000"/>
            </a:avLst>
          </a:prstGeom>
          <a:gradFill rotWithShape="1">
            <a:gsLst>
              <a:gs pos="0">
                <a:srgbClr val="72B2BB"/>
              </a:gs>
              <a:gs pos="100000">
                <a:schemeClr val="bg1"/>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 name="AutoShape 33"/>
          <p:cNvSpPr>
            <a:spLocks noChangeArrowheads="1"/>
          </p:cNvSpPr>
          <p:nvPr/>
        </p:nvSpPr>
        <p:spPr bwMode="gray">
          <a:xfrm>
            <a:off x="5227256" y="2126328"/>
            <a:ext cx="1982456" cy="2618063"/>
          </a:xfrm>
          <a:prstGeom prst="roundRect">
            <a:avLst>
              <a:gd name="adj" fmla="val 17509"/>
            </a:avLst>
          </a:prstGeom>
          <a:gradFill rotWithShape="1">
            <a:gsLst>
              <a:gs pos="0">
                <a:srgbClr val="B59F43"/>
              </a:gs>
              <a:gs pos="100000">
                <a:srgbClr val="8F8849"/>
              </a:gs>
            </a:gsLst>
            <a:lin ang="27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AutoShape 34"/>
          <p:cNvSpPr>
            <a:spLocks noChangeArrowheads="1"/>
          </p:cNvSpPr>
          <p:nvPr/>
        </p:nvSpPr>
        <p:spPr bwMode="gray">
          <a:xfrm>
            <a:off x="5257800" y="2133600"/>
            <a:ext cx="1922822" cy="2568611"/>
          </a:xfrm>
          <a:prstGeom prst="roundRect">
            <a:avLst>
              <a:gd name="adj" fmla="val 16667"/>
            </a:avLst>
          </a:prstGeom>
          <a:solidFill>
            <a:srgbClr val="E9E065"/>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 name="AutoShape 35"/>
          <p:cNvSpPr>
            <a:spLocks noChangeArrowheads="1"/>
          </p:cNvSpPr>
          <p:nvPr/>
        </p:nvSpPr>
        <p:spPr bwMode="gray">
          <a:xfrm>
            <a:off x="5273799" y="4024424"/>
            <a:ext cx="1896642" cy="650152"/>
          </a:xfrm>
          <a:prstGeom prst="roundRect">
            <a:avLst>
              <a:gd name="adj" fmla="val 50000"/>
            </a:avLst>
          </a:prstGeom>
          <a:gradFill rotWithShape="1">
            <a:gsLst>
              <a:gs pos="0">
                <a:srgbClr val="E9E065"/>
              </a:gs>
              <a:gs pos="100000">
                <a:srgbClr val="E9E065">
                  <a:gamma/>
                  <a:tint val="57647"/>
                  <a:invGamma/>
                </a:srgbClr>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 name="AutoShape 36"/>
          <p:cNvSpPr>
            <a:spLocks noChangeArrowheads="1"/>
          </p:cNvSpPr>
          <p:nvPr/>
        </p:nvSpPr>
        <p:spPr bwMode="gray">
          <a:xfrm>
            <a:off x="5273799" y="2153963"/>
            <a:ext cx="1896642" cy="648698"/>
          </a:xfrm>
          <a:prstGeom prst="roundRect">
            <a:avLst>
              <a:gd name="adj" fmla="val 50000"/>
            </a:avLst>
          </a:prstGeom>
          <a:gradFill rotWithShape="1">
            <a:gsLst>
              <a:gs pos="0">
                <a:srgbClr val="E9E065">
                  <a:gamma/>
                  <a:tint val="33333"/>
                  <a:invGamma/>
                </a:srgbClr>
              </a:gs>
              <a:gs pos="100000">
                <a:srgbClr val="E9E065"/>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40" name="Group 37"/>
          <p:cNvGrpSpPr>
            <a:grpSpLocks/>
          </p:cNvGrpSpPr>
          <p:nvPr/>
        </p:nvGrpSpPr>
        <p:grpSpPr bwMode="auto">
          <a:xfrm>
            <a:off x="5909407" y="1844159"/>
            <a:ext cx="589064" cy="589064"/>
            <a:chOff x="1289" y="582"/>
            <a:chExt cx="668" cy="668"/>
          </a:xfrm>
        </p:grpSpPr>
        <p:sp>
          <p:nvSpPr>
            <p:cNvPr id="45" name="Oval 38"/>
            <p:cNvSpPr>
              <a:spLocks noChangeArrowheads="1"/>
            </p:cNvSpPr>
            <p:nvPr/>
          </p:nvSpPr>
          <p:spPr bwMode="gray">
            <a:xfrm>
              <a:off x="1289" y="582"/>
              <a:ext cx="668" cy="668"/>
            </a:xfrm>
            <a:prstGeom prst="ellipse">
              <a:avLst/>
            </a:prstGeom>
            <a:solidFill>
              <a:srgbClr val="333333"/>
            </a:soli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46" name="Oval 39"/>
            <p:cNvSpPr>
              <a:spLocks noChangeArrowheads="1"/>
            </p:cNvSpPr>
            <p:nvPr/>
          </p:nvSpPr>
          <p:spPr bwMode="gray">
            <a:xfrm>
              <a:off x="1296" y="587"/>
              <a:ext cx="646" cy="647"/>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47" name="Oval 40"/>
            <p:cNvSpPr>
              <a:spLocks noChangeArrowheads="1"/>
            </p:cNvSpPr>
            <p:nvPr/>
          </p:nvSpPr>
          <p:spPr bwMode="gray">
            <a:xfrm>
              <a:off x="1304" y="591"/>
              <a:ext cx="631" cy="631"/>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48" name="Oval 41"/>
            <p:cNvSpPr>
              <a:spLocks noChangeArrowheads="1"/>
            </p:cNvSpPr>
            <p:nvPr/>
          </p:nvSpPr>
          <p:spPr bwMode="gray">
            <a:xfrm>
              <a:off x="1311" y="597"/>
              <a:ext cx="600" cy="589"/>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49" name="Oval 42"/>
            <p:cNvSpPr>
              <a:spLocks noChangeArrowheads="1"/>
            </p:cNvSpPr>
            <p:nvPr/>
          </p:nvSpPr>
          <p:spPr bwMode="gray">
            <a:xfrm>
              <a:off x="1346" y="613"/>
              <a:ext cx="533" cy="479"/>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grpSp>
      <p:sp>
        <p:nvSpPr>
          <p:cNvPr id="41" name="Text Box 43"/>
          <p:cNvSpPr txBox="1">
            <a:spLocks noChangeArrowheads="1"/>
          </p:cNvSpPr>
          <p:nvPr/>
        </p:nvSpPr>
        <p:spPr bwMode="gray">
          <a:xfrm>
            <a:off x="6035947" y="1928519"/>
            <a:ext cx="356188"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2400" dirty="0">
                <a:solidFill>
                  <a:srgbClr val="FF0000"/>
                </a:solidFill>
              </a:rPr>
              <a:t>3</a:t>
            </a:r>
            <a:endParaRPr lang="en-US" dirty="0">
              <a:solidFill>
                <a:srgbClr val="FF0000"/>
              </a:solidFill>
            </a:endParaRPr>
          </a:p>
        </p:txBody>
      </p:sp>
      <p:sp>
        <p:nvSpPr>
          <p:cNvPr id="43" name="AutoShape 45"/>
          <p:cNvSpPr>
            <a:spLocks noChangeArrowheads="1"/>
          </p:cNvSpPr>
          <p:nvPr/>
        </p:nvSpPr>
        <p:spPr bwMode="gray">
          <a:xfrm>
            <a:off x="5257800" y="4724400"/>
            <a:ext cx="1982456" cy="797055"/>
          </a:xfrm>
          <a:prstGeom prst="roundRect">
            <a:avLst>
              <a:gd name="adj" fmla="val 40389"/>
            </a:avLst>
          </a:prstGeom>
          <a:gradFill rotWithShape="1">
            <a:gsLst>
              <a:gs pos="0">
                <a:srgbClr val="99BACC"/>
              </a:gs>
              <a:gs pos="100000">
                <a:schemeClr val="bg1"/>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 name="Hộp_Văn_Bản 51"/>
          <p:cNvSpPr txBox="1"/>
          <p:nvPr/>
        </p:nvSpPr>
        <p:spPr>
          <a:xfrm>
            <a:off x="1066800" y="304800"/>
            <a:ext cx="5943600" cy="1200329"/>
          </a:xfrm>
          <a:prstGeom prst="rect">
            <a:avLst/>
          </a:prstGeom>
          <a:noFill/>
        </p:spPr>
        <p:txBody>
          <a:bodyPr wrap="square" rtlCol="0">
            <a:spAutoFit/>
          </a:bodyPr>
          <a:lstStyle/>
          <a:p>
            <a:pPr algn="ctr"/>
            <a:r>
              <a:rPr lang="en-US" sz="3600" b="0" dirty="0" smtClean="0">
                <a:solidFill>
                  <a:srgbClr val="A50C07"/>
                </a:solidFill>
                <a:latin typeface="Times New Roman" pitchFamily="18" charset="0"/>
                <a:cs typeface="Times New Roman" pitchFamily="18" charset="0"/>
              </a:rPr>
              <a:t>TÌM HIỂU VỀ GIẤY PHÉP </a:t>
            </a:r>
          </a:p>
          <a:p>
            <a:pPr algn="ctr"/>
            <a:r>
              <a:rPr lang="en-US" sz="3600" b="0" dirty="0" smtClean="0">
                <a:solidFill>
                  <a:srgbClr val="A50C07"/>
                </a:solidFill>
                <a:latin typeface="Times New Roman" pitchFamily="18" charset="0"/>
                <a:cs typeface="Times New Roman" pitchFamily="18" charset="0"/>
              </a:rPr>
              <a:t>NHẬP KHẨU TỰ ĐỘNG</a:t>
            </a:r>
            <a:endParaRPr lang="en-US" sz="3600" b="0" dirty="0">
              <a:solidFill>
                <a:srgbClr val="A50C07"/>
              </a:solidFill>
              <a:latin typeface="Times New Roman" pitchFamily="18" charset="0"/>
              <a:cs typeface="Times New Roman" pitchFamily="18" charset="0"/>
            </a:endParaRPr>
          </a:p>
        </p:txBody>
      </p:sp>
      <p:sp>
        <p:nvSpPr>
          <p:cNvPr id="57" name="Text Box 17"/>
          <p:cNvSpPr txBox="1">
            <a:spLocks noChangeArrowheads="1"/>
          </p:cNvSpPr>
          <p:nvPr/>
        </p:nvSpPr>
        <p:spPr bwMode="gray">
          <a:xfrm>
            <a:off x="3044112" y="2417246"/>
            <a:ext cx="2013069" cy="230832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2400" dirty="0" smtClean="0">
                <a:solidFill>
                  <a:srgbClr val="000000"/>
                </a:solidFill>
                <a:latin typeface="Times New Roman" pitchFamily="18" charset="0"/>
                <a:cs typeface="Times New Roman" pitchFamily="18" charset="0"/>
              </a:rPr>
              <a:t>HÀNG HÓA CẦN/ KHÔNG CẦN LÀM GIẤY PHÉP NKTĐ</a:t>
            </a:r>
            <a:endParaRPr lang="en-US" sz="2400" dirty="0">
              <a:latin typeface="Times New Roman" pitchFamily="18" charset="0"/>
              <a:cs typeface="Times New Roman" pitchFamily="18" charset="0"/>
            </a:endParaRPr>
          </a:p>
        </p:txBody>
      </p:sp>
      <p:sp>
        <p:nvSpPr>
          <p:cNvPr id="60" name="Text Box 17"/>
          <p:cNvSpPr txBox="1">
            <a:spLocks noChangeArrowheads="1"/>
          </p:cNvSpPr>
          <p:nvPr/>
        </p:nvSpPr>
        <p:spPr bwMode="gray">
          <a:xfrm>
            <a:off x="5253911" y="2417246"/>
            <a:ext cx="2079188" cy="224676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2800" dirty="0" smtClean="0">
                <a:solidFill>
                  <a:schemeClr val="tx2"/>
                </a:solidFill>
                <a:latin typeface="Times New Roman" pitchFamily="18" charset="0"/>
                <a:cs typeface="Times New Roman" pitchFamily="18" charset="0"/>
              </a:rPr>
              <a:t>THỦ TỤC XIN CẤP GIẤY PHÉP NKTĐ</a:t>
            </a:r>
            <a:endParaRPr lang="en-US" sz="2800" dirty="0">
              <a:solidFill>
                <a:schemeClr val="tx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685800"/>
            <a:ext cx="5334000" cy="914400"/>
          </a:xfrm>
        </p:spPr>
        <p:txBody>
          <a:bodyPr/>
          <a:lstStyle/>
          <a:p>
            <a:r>
              <a:rPr lang="en-US" sz="3600" dirty="0" smtClean="0">
                <a:solidFill>
                  <a:srgbClr val="C00000"/>
                </a:solidFill>
                <a:latin typeface="Times New Roman" pitchFamily="18" charset="0"/>
                <a:cs typeface="Times New Roman" pitchFamily="18" charset="0"/>
              </a:rPr>
              <a:t>1. KHÁI NIỆM :</a:t>
            </a:r>
            <a:endParaRPr lang="en-US" sz="3600" dirty="0">
              <a:solidFill>
                <a:srgbClr val="C0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1981200" y="2286000"/>
            <a:ext cx="7010400" cy="2819400"/>
          </a:xfrm>
        </p:spPr>
        <p:txBody>
          <a:bodyPr/>
          <a:lstStyle/>
          <a:p>
            <a:pPr algn="l">
              <a:buFont typeface="Wingdings" pitchFamily="2" charset="2"/>
              <a:buChar char="v"/>
            </a:pPr>
            <a:r>
              <a:rPr lang="en-US" sz="2800" dirty="0" smtClean="0">
                <a:latin typeface="Times New Roman" pitchFamily="18" charset="0"/>
                <a:cs typeface="Times New Roman" pitchFamily="18" charset="0"/>
              </a:rPr>
              <a:t>L</a:t>
            </a:r>
            <a:r>
              <a:rPr lang="vi-VN" sz="2800" dirty="0" smtClean="0">
                <a:latin typeface="Times New Roman" pitchFamily="18" charset="0"/>
                <a:cs typeface="Times New Roman" pitchFamily="18" charset="0"/>
              </a:rPr>
              <a:t>à giấy tờ do </a:t>
            </a:r>
            <a:r>
              <a:rPr lang="vi-VN" sz="2800" dirty="0" smtClean="0">
                <a:solidFill>
                  <a:srgbClr val="C00000"/>
                </a:solidFill>
                <a:latin typeface="Times New Roman" pitchFamily="18" charset="0"/>
                <a:cs typeface="Times New Roman" pitchFamily="18" charset="0"/>
              </a:rPr>
              <a:t>Bộ Công Thương cấp </a:t>
            </a:r>
            <a:r>
              <a:rPr lang="vi-VN" sz="2800" dirty="0" smtClean="0">
                <a:latin typeface="Times New Roman" pitchFamily="18" charset="0"/>
                <a:cs typeface="Times New Roman" pitchFamily="18" charset="0"/>
              </a:rPr>
              <a:t>cho thương nhân dưới hình thức xác nhận đơn đăng ký nhập khẩu cho mỗi lô hàng</a:t>
            </a:r>
            <a:r>
              <a:rPr lang="vi-VN" sz="2800" smtClean="0">
                <a:latin typeface="Times New Roman" pitchFamily="18" charset="0"/>
                <a:cs typeface="Times New Roman" pitchFamily="18" charset="0"/>
              </a:rPr>
              <a:t>. </a:t>
            </a:r>
            <a:endParaRPr lang="en-US" sz="2800" smtClean="0">
              <a:latin typeface="Times New Roman" pitchFamily="18" charset="0"/>
              <a:cs typeface="Times New Roman" pitchFamily="18" charset="0"/>
            </a:endParaRPr>
          </a:p>
          <a:p>
            <a:pPr algn="l">
              <a:buFont typeface="Wingdings" pitchFamily="2" charset="2"/>
              <a:buChar char="v"/>
            </a:pPr>
            <a:r>
              <a:rPr lang="en-US" sz="2800" smtClean="0">
                <a:latin typeface="Times New Roman" pitchFamily="18" charset="0"/>
                <a:cs typeface="Times New Roman" pitchFamily="18" charset="0"/>
              </a:rPr>
              <a:t>Có </a:t>
            </a:r>
            <a:r>
              <a:rPr lang="vi-VN" sz="2800" dirty="0" smtClean="0">
                <a:latin typeface="Times New Roman" pitchFamily="18" charset="0"/>
                <a:cs typeface="Times New Roman" pitchFamily="18" charset="0"/>
              </a:rPr>
              <a:t>giá trị thực hiện trong vòng </a:t>
            </a:r>
            <a:r>
              <a:rPr lang="vi-VN" sz="2800" dirty="0" smtClean="0">
                <a:solidFill>
                  <a:srgbClr val="C00000"/>
                </a:solidFill>
                <a:latin typeface="Times New Roman" pitchFamily="18" charset="0"/>
                <a:cs typeface="Times New Roman" pitchFamily="18" charset="0"/>
              </a:rPr>
              <a:t>30 ngày kể từ ngày Bộ Công Thương cấp.</a:t>
            </a:r>
          </a:p>
          <a:p>
            <a:pPr algn="l">
              <a:buFont typeface="Wingdings" pitchFamily="2" charset="2"/>
              <a:buChar char="v"/>
            </a:pP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81200" y="4724400"/>
            <a:ext cx="6742113" cy="1500187"/>
          </a:xfrm>
        </p:spPr>
        <p:txBody>
          <a:bodyPr/>
          <a:lstStyle/>
          <a:p>
            <a:pPr>
              <a:buFont typeface="Wingdings" pitchFamily="2" charset="2"/>
              <a:buChar char="v"/>
            </a:pPr>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Chế </a:t>
            </a:r>
            <a:r>
              <a:rPr lang="vi-VN" sz="2800" smtClean="0">
                <a:latin typeface="Times New Roman" pitchFamily="18" charset="0"/>
                <a:cs typeface="Times New Roman" pitchFamily="18" charset="0"/>
              </a:rPr>
              <a:t>độ cấp giấy phép nhập khẩu tự động </a:t>
            </a:r>
            <a:r>
              <a:rPr lang="vi-VN" sz="2800" smtClean="0">
                <a:solidFill>
                  <a:srgbClr val="C00000"/>
                </a:solidFill>
                <a:latin typeface="Times New Roman" pitchFamily="18" charset="0"/>
                <a:cs typeface="Times New Roman" pitchFamily="18" charset="0"/>
              </a:rPr>
              <a:t>nhằm mục đích thống kê chính xác số lượng, chủng loại, trị giá hàng hoá</a:t>
            </a:r>
            <a:r>
              <a:rPr lang="vi-VN" sz="2800" smtClean="0">
                <a:latin typeface="Times New Roman" pitchFamily="18" charset="0"/>
                <a:cs typeface="Times New Roman" pitchFamily="18" charset="0"/>
              </a:rPr>
              <a:t> nhập khẩu phục vụ công tác điều hành hoạt động xuất nhập khẩu hàng hoá của Nhà nước</a:t>
            </a:r>
            <a:r>
              <a:rPr lang="vi-VN" sz="2800" smtClean="0">
                <a:latin typeface="Times New Roman" pitchFamily="18" charset="0"/>
                <a:cs typeface="Times New Roman" pitchFamily="18" charset="0"/>
              </a:rPr>
              <a:t>. </a:t>
            </a:r>
            <a:endParaRPr lang="en-US" sz="2800" smtClean="0">
              <a:latin typeface="Times New Roman" pitchFamily="18" charset="0"/>
              <a:cs typeface="Times New Roman" pitchFamily="18" charset="0"/>
            </a:endParaRPr>
          </a:p>
          <a:p>
            <a:pPr>
              <a:buFont typeface="Wingdings" pitchFamily="2" charset="2"/>
              <a:buChar char="v"/>
            </a:pPr>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Bộ </a:t>
            </a:r>
            <a:r>
              <a:rPr lang="vi-VN" sz="2800" smtClean="0">
                <a:latin typeface="Times New Roman" pitchFamily="18" charset="0"/>
                <a:cs typeface="Times New Roman" pitchFamily="18" charset="0"/>
              </a:rPr>
              <a:t>Công Thương sẽ </a:t>
            </a:r>
            <a:r>
              <a:rPr lang="vi-VN" sz="2800" smtClean="0">
                <a:solidFill>
                  <a:srgbClr val="C00000"/>
                </a:solidFill>
                <a:latin typeface="Times New Roman" pitchFamily="18" charset="0"/>
                <a:cs typeface="Times New Roman" pitchFamily="18" charset="0"/>
              </a:rPr>
              <a:t>xác nhận đăng ký nhập khẩu</a:t>
            </a:r>
            <a:r>
              <a:rPr lang="vi-VN" sz="2800" smtClean="0">
                <a:latin typeface="Times New Roman" pitchFamily="18" charset="0"/>
                <a:cs typeface="Times New Roman" pitchFamily="18" charset="0"/>
              </a:rPr>
              <a:t> cho tất cả các doanh nghiệp đăng ký nếu </a:t>
            </a:r>
            <a:r>
              <a:rPr lang="vi-VN" sz="2800" smtClean="0">
                <a:solidFill>
                  <a:srgbClr val="C00000"/>
                </a:solidFill>
                <a:latin typeface="Times New Roman" pitchFamily="18" charset="0"/>
                <a:cs typeface="Times New Roman" pitchFamily="18" charset="0"/>
              </a:rPr>
              <a:t>nộp hồ sơ đủ và hợp lệ</a:t>
            </a:r>
            <a:r>
              <a:rPr lang="vi-VN" sz="2800" smtClean="0">
                <a:latin typeface="Times New Roman" pitchFamily="18" charset="0"/>
                <a:cs typeface="Times New Roman" pitchFamily="18" charset="0"/>
              </a:rPr>
              <a:t>.</a:t>
            </a:r>
            <a:endParaRPr lang="en-US" sz="2800" smtClean="0">
              <a:latin typeface="Times New Roman" pitchFamily="18" charset="0"/>
              <a:cs typeface="Times New Roman" pitchFamily="18" charset="0"/>
            </a:endParaRPr>
          </a:p>
          <a:p>
            <a:endParaRPr lang="en-US" sz="2800"/>
          </a:p>
        </p:txBody>
      </p:sp>
      <p:sp>
        <p:nvSpPr>
          <p:cNvPr id="4" name="Title 1"/>
          <p:cNvSpPr txBox="1">
            <a:spLocks/>
          </p:cNvSpPr>
          <p:nvPr/>
        </p:nvSpPr>
        <p:spPr bwMode="auto">
          <a:xfrm>
            <a:off x="3352800" y="1066800"/>
            <a:ext cx="3810000" cy="9143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all" spc="0" normalizeH="0" baseline="0" noProof="0" smtClean="0">
                <a:ln>
                  <a:noFill/>
                </a:ln>
                <a:solidFill>
                  <a:srgbClr val="C00000"/>
                </a:solidFill>
                <a:effectLst/>
                <a:uLnTx/>
                <a:uFillTx/>
                <a:latin typeface="Times New Roman" pitchFamily="18" charset="0"/>
                <a:ea typeface="+mj-ea"/>
                <a:cs typeface="Times New Roman" pitchFamily="18" charset="0"/>
              </a:rPr>
              <a:t>1. KHÁI NIỆM :</a:t>
            </a:r>
            <a:endParaRPr kumimoji="0" lang="en-US" sz="3600" b="0" i="0" u="none" strike="noStrike" kern="0" cap="all" spc="0" normalizeH="0" baseline="0" noProof="0" dirty="0">
              <a:ln>
                <a:noFill/>
              </a:ln>
              <a:solidFill>
                <a:srgbClr val="C00000"/>
              </a:solidFill>
              <a:effectLst/>
              <a:uLnTx/>
              <a:uFillTx/>
              <a:latin typeface="Times New Roman" pitchFamily="18" charset="0"/>
              <a:ea typeface="+mj-ea"/>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81200" y="1600200"/>
            <a:ext cx="6934200" cy="3886200"/>
          </a:xfrm>
        </p:spPr>
        <p:txBody>
          <a:bodyPr/>
          <a:lstStyle/>
          <a:p>
            <a:pPr algn="l">
              <a:buFont typeface="Wingdings" pitchFamily="2" charset="2"/>
              <a:buChar char="v"/>
            </a:pPr>
            <a:r>
              <a:rPr lang="en-US" sz="2800" b="1" dirty="0" err="1" smtClean="0">
                <a:solidFill>
                  <a:schemeClr val="tx2"/>
                </a:solidFill>
                <a:latin typeface="Times New Roman" pitchFamily="18" charset="0"/>
                <a:cs typeface="Times New Roman" pitchFamily="18" charset="0"/>
              </a:rPr>
              <a:t>Giấy</a:t>
            </a:r>
            <a:r>
              <a:rPr lang="en-US" sz="2800" b="1" dirty="0" smtClean="0">
                <a:solidFill>
                  <a:schemeClr val="tx2"/>
                </a:solidFill>
                <a:latin typeface="Times New Roman" pitchFamily="18" charset="0"/>
                <a:cs typeface="Times New Roman" pitchFamily="18" charset="0"/>
              </a:rPr>
              <a:t> </a:t>
            </a:r>
            <a:r>
              <a:rPr lang="en-US" sz="2800" b="1" dirty="0" err="1" smtClean="0">
                <a:solidFill>
                  <a:schemeClr val="tx2"/>
                </a:solidFill>
                <a:latin typeface="Times New Roman" pitchFamily="18" charset="0"/>
                <a:cs typeface="Times New Roman" pitchFamily="18" charset="0"/>
              </a:rPr>
              <a:t>phép</a:t>
            </a:r>
            <a:r>
              <a:rPr lang="en-US" sz="2800" b="1" dirty="0" smtClean="0">
                <a:solidFill>
                  <a:schemeClr val="tx2"/>
                </a:solidFill>
                <a:latin typeface="Times New Roman" pitchFamily="18" charset="0"/>
                <a:cs typeface="Times New Roman" pitchFamily="18" charset="0"/>
              </a:rPr>
              <a:t> </a:t>
            </a:r>
            <a:r>
              <a:rPr lang="en-US" sz="2800" b="1" dirty="0" err="1" smtClean="0">
                <a:solidFill>
                  <a:schemeClr val="tx2"/>
                </a:solidFill>
                <a:latin typeface="Times New Roman" pitchFamily="18" charset="0"/>
                <a:cs typeface="Times New Roman" pitchFamily="18" charset="0"/>
              </a:rPr>
              <a:t>tự</a:t>
            </a:r>
            <a:r>
              <a:rPr lang="en-US" sz="2800" b="1" dirty="0" smtClean="0">
                <a:solidFill>
                  <a:schemeClr val="tx2"/>
                </a:solidFill>
                <a:latin typeface="Times New Roman" pitchFamily="18" charset="0"/>
                <a:cs typeface="Times New Roman" pitchFamily="18" charset="0"/>
              </a:rPr>
              <a:t> </a:t>
            </a:r>
            <a:r>
              <a:rPr lang="en-US" sz="2800" b="1" dirty="0" err="1" smtClean="0">
                <a:solidFill>
                  <a:schemeClr val="tx2"/>
                </a:solidFill>
                <a:latin typeface="Times New Roman" pitchFamily="18" charset="0"/>
                <a:cs typeface="Times New Roman" pitchFamily="18" charset="0"/>
              </a:rPr>
              <a:t>động</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loại</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văn</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bản</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cho</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phép</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thực</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hiện</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ngay</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lập</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tức</a:t>
            </a:r>
            <a:r>
              <a:rPr lang="en-US" sz="2800" dirty="0" smtClean="0">
                <a:solidFill>
                  <a:schemeClr val="tx2"/>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không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có</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điều</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kiện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gì</a:t>
            </a:r>
            <a:r>
              <a:rPr lang="en-US" sz="2800" dirty="0" smtClean="0">
                <a:solidFill>
                  <a:srgbClr val="FF0000"/>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với</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người</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làm</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đơn</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xin</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cấp</a:t>
            </a:r>
            <a:r>
              <a:rPr lang="en-US" sz="2800" dirty="0" smtClean="0">
                <a:solidFill>
                  <a:schemeClr val="tx2"/>
                </a:solidFill>
                <a:latin typeface="Times New Roman" pitchFamily="18" charset="0"/>
                <a:cs typeface="Times New Roman" pitchFamily="18" charset="0"/>
              </a:rPr>
              <a:t> </a:t>
            </a:r>
            <a:r>
              <a:rPr lang="en-US" sz="2800" err="1" smtClean="0">
                <a:solidFill>
                  <a:schemeClr val="tx2"/>
                </a:solidFill>
                <a:latin typeface="Times New Roman" pitchFamily="18" charset="0"/>
                <a:cs typeface="Times New Roman" pitchFamily="18" charset="0"/>
              </a:rPr>
              <a:t>phép</a:t>
            </a:r>
            <a:r>
              <a:rPr lang="en-US" sz="2800" smtClean="0">
                <a:solidFill>
                  <a:schemeClr val="tx2"/>
                </a:solidFill>
                <a:latin typeface="Times New Roman" pitchFamily="18" charset="0"/>
                <a:cs typeface="Times New Roman" pitchFamily="18" charset="0"/>
              </a:rPr>
              <a:t>.</a:t>
            </a:r>
            <a:r>
              <a:rPr lang="vi-VN" sz="2800" smtClean="0"/>
              <a:t> </a:t>
            </a:r>
            <a:r>
              <a:rPr lang="vi-VN" sz="2800" smtClean="0">
                <a:latin typeface="Times New Roman" pitchFamily="18" charset="0"/>
                <a:cs typeface="Times New Roman" pitchFamily="18" charset="0"/>
              </a:rPr>
              <a:t>Về </a:t>
            </a:r>
            <a:r>
              <a:rPr lang="vi-VN" sz="2800" smtClean="0">
                <a:latin typeface="Times New Roman" pitchFamily="18" charset="0"/>
                <a:cs typeface="Times New Roman" pitchFamily="18" charset="0"/>
              </a:rPr>
              <a:t>bản chất, đây có thể coi như việc doanh nghiệp chỉ có nghĩa vụ thông báo với cơ quan quản lý Nhà nước về hợp đồng nhập khẩu của mình.</a:t>
            </a:r>
            <a:endParaRPr lang="en-US" sz="2800" dirty="0" smtClean="0">
              <a:solidFill>
                <a:schemeClr val="tx2"/>
              </a:solidFill>
              <a:latin typeface="Times New Roman" pitchFamily="18" charset="0"/>
              <a:cs typeface="Times New Roman" pitchFamily="18" charset="0"/>
            </a:endParaRPr>
          </a:p>
          <a:p>
            <a:pPr algn="l">
              <a:buFont typeface="Wingdings" pitchFamily="2" charset="2"/>
              <a:buChar char="v"/>
            </a:pPr>
            <a:r>
              <a:rPr lang="en-US" sz="2800" dirty="0" smtClean="0">
                <a:solidFill>
                  <a:schemeClr val="tx2"/>
                </a:solidFill>
                <a:latin typeface="Times New Roman" pitchFamily="18" charset="0"/>
                <a:cs typeface="Times New Roman" pitchFamily="18" charset="0"/>
              </a:rPr>
              <a:t> </a:t>
            </a:r>
            <a:r>
              <a:rPr lang="en-US" sz="2800" b="1" dirty="0" err="1" smtClean="0">
                <a:solidFill>
                  <a:schemeClr val="tx2"/>
                </a:solidFill>
                <a:latin typeface="Times New Roman" pitchFamily="18" charset="0"/>
                <a:cs typeface="Times New Roman" pitchFamily="18" charset="0"/>
              </a:rPr>
              <a:t>Giấy</a:t>
            </a:r>
            <a:r>
              <a:rPr lang="en-US" sz="2800" b="1" dirty="0" smtClean="0">
                <a:solidFill>
                  <a:schemeClr val="tx2"/>
                </a:solidFill>
                <a:latin typeface="Times New Roman" pitchFamily="18" charset="0"/>
                <a:cs typeface="Times New Roman" pitchFamily="18" charset="0"/>
              </a:rPr>
              <a:t> </a:t>
            </a:r>
            <a:r>
              <a:rPr lang="en-US" sz="2800" b="1" dirty="0" err="1" smtClean="0">
                <a:solidFill>
                  <a:schemeClr val="tx2"/>
                </a:solidFill>
                <a:latin typeface="Times New Roman" pitchFamily="18" charset="0"/>
                <a:cs typeface="Times New Roman" pitchFamily="18" charset="0"/>
              </a:rPr>
              <a:t>phép</a:t>
            </a:r>
            <a:r>
              <a:rPr lang="en-US" sz="2800" b="1" dirty="0" smtClean="0">
                <a:solidFill>
                  <a:schemeClr val="tx2"/>
                </a:solidFill>
                <a:latin typeface="Times New Roman" pitchFamily="18" charset="0"/>
                <a:cs typeface="Times New Roman" pitchFamily="18" charset="0"/>
              </a:rPr>
              <a:t> </a:t>
            </a:r>
            <a:r>
              <a:rPr lang="en-US" sz="2800" b="1" dirty="0" err="1" smtClean="0">
                <a:solidFill>
                  <a:schemeClr val="tx2"/>
                </a:solidFill>
                <a:latin typeface="Times New Roman" pitchFamily="18" charset="0"/>
                <a:cs typeface="Times New Roman" pitchFamily="18" charset="0"/>
              </a:rPr>
              <a:t>không</a:t>
            </a:r>
            <a:r>
              <a:rPr lang="en-US" sz="2800" b="1" dirty="0" smtClean="0">
                <a:solidFill>
                  <a:schemeClr val="tx2"/>
                </a:solidFill>
                <a:latin typeface="Times New Roman" pitchFamily="18" charset="0"/>
                <a:cs typeface="Times New Roman" pitchFamily="18" charset="0"/>
              </a:rPr>
              <a:t> </a:t>
            </a:r>
            <a:r>
              <a:rPr lang="en-US" sz="2800" b="1" dirty="0" err="1" smtClean="0">
                <a:solidFill>
                  <a:schemeClr val="tx2"/>
                </a:solidFill>
                <a:latin typeface="Times New Roman" pitchFamily="18" charset="0"/>
                <a:cs typeface="Times New Roman" pitchFamily="18" charset="0"/>
              </a:rPr>
              <a:t>tự</a:t>
            </a:r>
            <a:r>
              <a:rPr lang="en-US" sz="2800" b="1" dirty="0" smtClean="0">
                <a:solidFill>
                  <a:schemeClr val="tx2"/>
                </a:solidFill>
                <a:latin typeface="Times New Roman" pitchFamily="18" charset="0"/>
                <a:cs typeface="Times New Roman" pitchFamily="18" charset="0"/>
              </a:rPr>
              <a:t> </a:t>
            </a:r>
            <a:r>
              <a:rPr lang="en-US" sz="2800" b="1" dirty="0" err="1" smtClean="0">
                <a:solidFill>
                  <a:schemeClr val="tx2"/>
                </a:solidFill>
                <a:latin typeface="Times New Roman" pitchFamily="18" charset="0"/>
                <a:cs typeface="Times New Roman" pitchFamily="18" charset="0"/>
              </a:rPr>
              <a:t>động</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loại</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văn</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bản</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cho</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phép</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được</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thực</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hiện</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khi</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người</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nhập</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khẩu</a:t>
            </a:r>
            <a:r>
              <a:rPr lang="en-US" sz="2800" dirty="0" smtClean="0">
                <a:solidFill>
                  <a:schemeClr val="tx2"/>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đáp</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ứng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được</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một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số</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điều</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kiện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nhất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định</a:t>
            </a:r>
            <a:r>
              <a:rPr lang="en-US" sz="2800" dirty="0" smtClean="0">
                <a:solidFill>
                  <a:schemeClr val="tx2"/>
                </a:solidFill>
                <a:latin typeface="Times New Roman" pitchFamily="18" charset="0"/>
                <a:cs typeface="Times New Roman" pitchFamily="18" charset="0"/>
              </a:rPr>
              <a:t>. VD: </a:t>
            </a:r>
            <a:r>
              <a:rPr lang="en-US" sz="2800" dirty="0" err="1" smtClean="0">
                <a:solidFill>
                  <a:schemeClr val="tx2"/>
                </a:solidFill>
                <a:latin typeface="Times New Roman" pitchFamily="18" charset="0"/>
                <a:cs typeface="Times New Roman" pitchFamily="18" charset="0"/>
              </a:rPr>
              <a:t>Giấy</a:t>
            </a:r>
            <a:r>
              <a:rPr lang="en-US" sz="2800" dirty="0" smtClean="0">
                <a:solidFill>
                  <a:schemeClr val="tx2"/>
                </a:solidFill>
                <a:latin typeface="Times New Roman" pitchFamily="18" charset="0"/>
                <a:cs typeface="Times New Roman" pitchFamily="18" charset="0"/>
              </a:rPr>
              <a:t> </a:t>
            </a:r>
            <a:r>
              <a:rPr lang="en-US" sz="2800" dirty="0" err="1" smtClean="0">
                <a:solidFill>
                  <a:schemeClr val="tx2"/>
                </a:solidFill>
                <a:latin typeface="Times New Roman" pitchFamily="18" charset="0"/>
                <a:cs typeface="Times New Roman" pitchFamily="18" charset="0"/>
              </a:rPr>
              <a:t>phép</a:t>
            </a:r>
            <a:r>
              <a:rPr lang="en-US" sz="2800" dirty="0" smtClean="0">
                <a:solidFill>
                  <a:schemeClr val="tx2"/>
                </a:solidFill>
                <a:latin typeface="Times New Roman" pitchFamily="18" charset="0"/>
                <a:cs typeface="Times New Roman" pitchFamily="18" charset="0"/>
              </a:rPr>
              <a:t> NK </a:t>
            </a:r>
            <a:r>
              <a:rPr lang="en-US" sz="2800" err="1" smtClean="0">
                <a:solidFill>
                  <a:schemeClr val="tx2"/>
                </a:solidFill>
                <a:latin typeface="Times New Roman" pitchFamily="18" charset="0"/>
                <a:cs typeface="Times New Roman" pitchFamily="18" charset="0"/>
              </a:rPr>
              <a:t>xăng</a:t>
            </a:r>
            <a:r>
              <a:rPr lang="en-US" sz="2800" smtClean="0">
                <a:solidFill>
                  <a:schemeClr val="tx2"/>
                </a:solidFill>
                <a:latin typeface="Times New Roman" pitchFamily="18" charset="0"/>
                <a:cs typeface="Times New Roman" pitchFamily="18" charset="0"/>
              </a:rPr>
              <a:t> </a:t>
            </a:r>
            <a:r>
              <a:rPr lang="en-US" sz="2800" smtClean="0">
                <a:solidFill>
                  <a:schemeClr val="tx2"/>
                </a:solidFill>
                <a:latin typeface="Times New Roman" pitchFamily="18" charset="0"/>
                <a:cs typeface="Times New Roman" pitchFamily="18" charset="0"/>
              </a:rPr>
              <a:t>dầu</a:t>
            </a:r>
            <a:r>
              <a:rPr lang="en-US" sz="2800" smtClean="0">
                <a:solidFill>
                  <a:schemeClr val="tx2"/>
                </a:solidFill>
                <a:latin typeface="Times New Roman" pitchFamily="18" charset="0"/>
                <a:cs typeface="Times New Roman" pitchFamily="18" charset="0"/>
              </a:rPr>
              <a:t>, ngoài những giấy phép thông thường phải có sự cho phép của</a:t>
            </a:r>
            <a:endParaRPr lang="en-US" sz="2800" dirty="0" smtClean="0">
              <a:solidFill>
                <a:schemeClr val="tx2"/>
              </a:solidFill>
              <a:latin typeface="Times New Roman" pitchFamily="18" charset="0"/>
              <a:cs typeface="Times New Roman" pitchFamily="18" charset="0"/>
            </a:endParaRPr>
          </a:p>
          <a:p>
            <a:pPr algn="l"/>
            <a:endParaRPr lang="en-US" sz="2800" dirty="0">
              <a:latin typeface="Times New Roman" pitchFamily="18" charset="0"/>
              <a:cs typeface="Times New Roman" pitchFamily="18" charset="0"/>
            </a:endParaRPr>
          </a:p>
        </p:txBody>
      </p:sp>
      <p:sp>
        <p:nvSpPr>
          <p:cNvPr id="4" name="Title 1"/>
          <p:cNvSpPr>
            <a:spLocks noGrp="1"/>
          </p:cNvSpPr>
          <p:nvPr>
            <p:ph type="ctrTitle"/>
          </p:nvPr>
        </p:nvSpPr>
        <p:spPr>
          <a:xfrm>
            <a:off x="2286000" y="457200"/>
            <a:ext cx="5334000" cy="914399"/>
          </a:xfrm>
        </p:spPr>
        <p:txBody>
          <a:bodyPr/>
          <a:lstStyle/>
          <a:p>
            <a:r>
              <a:rPr lang="en-US" sz="3600" dirty="0" smtClean="0">
                <a:solidFill>
                  <a:srgbClr val="C00000"/>
                </a:solidFill>
                <a:latin typeface="Times New Roman" pitchFamily="18" charset="0"/>
                <a:cs typeface="Times New Roman" pitchFamily="18" charset="0"/>
              </a:rPr>
              <a:t>1. KHÁI NIỆM :</a:t>
            </a:r>
            <a:endParaRPr lang="en-US" sz="36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057400"/>
            <a:ext cx="6934200" cy="4343400"/>
          </a:xfrm>
        </p:spPr>
        <p:txBody>
          <a:bodyPr/>
          <a:lstStyle/>
          <a:p>
            <a:r>
              <a:rPr lang="en-US" sz="2800" b="0" cap="none" smtClean="0">
                <a:latin typeface="Times New Roman" pitchFamily="18" charset="0"/>
                <a:cs typeface="Times New Roman" pitchFamily="18" charset="0"/>
              </a:rPr>
              <a:t>- </a:t>
            </a:r>
            <a:r>
              <a:rPr lang="vi-VN" sz="2800" b="0" cap="none" smtClean="0">
                <a:latin typeface="Times New Roman" pitchFamily="18" charset="0"/>
                <a:cs typeface="Times New Roman" pitchFamily="18" charset="0"/>
              </a:rPr>
              <a:t>Doanh nghiệp được kinh doanh nhập khẩu xăng, dầu  phải có giấy phép kinh doanh do </a:t>
            </a:r>
            <a:r>
              <a:rPr lang="en-US" sz="2800" b="0" cap="none" smtClean="0">
                <a:latin typeface="Times New Roman" pitchFamily="18" charset="0"/>
                <a:cs typeface="Times New Roman" pitchFamily="18" charset="0"/>
              </a:rPr>
              <a:t>B</a:t>
            </a:r>
            <a:r>
              <a:rPr lang="vi-VN" sz="2800" b="0" cap="none" smtClean="0">
                <a:latin typeface="Times New Roman" pitchFamily="18" charset="0"/>
                <a:cs typeface="Times New Roman" pitchFamily="18" charset="0"/>
              </a:rPr>
              <a:t>ộ </a:t>
            </a:r>
            <a:r>
              <a:rPr lang="en-US" sz="2800" b="0" cap="none" smtClean="0">
                <a:latin typeface="Times New Roman" pitchFamily="18" charset="0"/>
                <a:cs typeface="Times New Roman" pitchFamily="18" charset="0"/>
              </a:rPr>
              <a:t>T</a:t>
            </a:r>
            <a:r>
              <a:rPr lang="vi-VN" sz="2800" b="0" cap="none" smtClean="0">
                <a:latin typeface="Times New Roman" pitchFamily="18" charset="0"/>
                <a:cs typeface="Times New Roman" pitchFamily="18" charset="0"/>
              </a:rPr>
              <a:t>hương mại cấp và phải đáp ứng được các điều kiện qui định tại điều 5 </a:t>
            </a:r>
            <a:r>
              <a:rPr lang="vi-VN" sz="2800" b="0" cap="none" smtClean="0">
                <a:latin typeface="Times New Roman" pitchFamily="18" charset="0"/>
                <a:cs typeface="Times New Roman" pitchFamily="18" charset="0"/>
                <a:hlinkClick r:id="rId2"/>
              </a:rPr>
              <a:t>quyết định 187/2003/qđ-ttg</a:t>
            </a:r>
            <a:r>
              <a:rPr lang="vi-VN" sz="2800" b="0" cap="none" smtClean="0">
                <a:latin typeface="Times New Roman" pitchFamily="18" charset="0"/>
                <a:cs typeface="Times New Roman" pitchFamily="18" charset="0"/>
              </a:rPr>
              <a:t> ngày15/09/2003 của </a:t>
            </a:r>
            <a:r>
              <a:rPr lang="vi-VN" sz="2800" b="0" cap="none" smtClean="0">
                <a:solidFill>
                  <a:srgbClr val="C00000"/>
                </a:solidFill>
                <a:latin typeface="Times New Roman" pitchFamily="18" charset="0"/>
                <a:cs typeface="Times New Roman" pitchFamily="18" charset="0"/>
              </a:rPr>
              <a:t>thủ tướng chính phủ</a:t>
            </a:r>
            <a:r>
              <a:rPr lang="vi-VN" sz="2800" b="0" cap="none" smtClean="0">
                <a:latin typeface="Times New Roman" pitchFamily="18" charset="0"/>
                <a:cs typeface="Times New Roman" pitchFamily="18" charset="0"/>
              </a:rPr>
              <a:t> về quy ch</a:t>
            </a:r>
            <a:r>
              <a:rPr lang="en-US" sz="2800" b="0" cap="none" smtClean="0">
                <a:latin typeface="Times New Roman" pitchFamily="18" charset="0"/>
                <a:cs typeface="Times New Roman" pitchFamily="18" charset="0"/>
              </a:rPr>
              <a:t>ế</a:t>
            </a:r>
            <a:r>
              <a:rPr lang="vi-VN" sz="2800" b="0" cap="none" smtClean="0">
                <a:latin typeface="Times New Roman" pitchFamily="18" charset="0"/>
                <a:cs typeface="Times New Roman" pitchFamily="18" charset="0"/>
              </a:rPr>
              <a:t> quản lý kinh doanh xăng dầu.</a:t>
            </a:r>
            <a:br>
              <a:rPr lang="vi-VN" sz="2800" b="0" cap="none" smtClean="0">
                <a:latin typeface="Times New Roman" pitchFamily="18" charset="0"/>
                <a:cs typeface="Times New Roman" pitchFamily="18" charset="0"/>
              </a:rPr>
            </a:br>
            <a:r>
              <a:rPr lang="vi-VN" sz="2800" b="0" cap="none" smtClean="0">
                <a:latin typeface="Times New Roman" pitchFamily="18" charset="0"/>
                <a:cs typeface="Times New Roman" pitchFamily="18" charset="0"/>
              </a:rPr>
              <a:t>- Doanh nghiệp được </a:t>
            </a:r>
            <a:r>
              <a:rPr lang="vi-VN" sz="2800" b="0" cap="none" smtClean="0">
                <a:solidFill>
                  <a:srgbClr val="C00000"/>
                </a:solidFill>
                <a:latin typeface="Times New Roman" pitchFamily="18" charset="0"/>
                <a:cs typeface="Times New Roman" pitchFamily="18" charset="0"/>
              </a:rPr>
              <a:t>kinh doanh tạm nhập - tái xuất</a:t>
            </a:r>
            <a:r>
              <a:rPr lang="vi-VN" sz="2800" b="0" cap="none" smtClean="0">
                <a:latin typeface="Times New Roman" pitchFamily="18" charset="0"/>
                <a:cs typeface="Times New Roman" pitchFamily="18" charset="0"/>
              </a:rPr>
              <a:t>  xăng, dầu  phải </a:t>
            </a:r>
            <a:r>
              <a:rPr lang="vi-VN" sz="2800" b="0" cap="none" smtClean="0">
                <a:solidFill>
                  <a:srgbClr val="C00000"/>
                </a:solidFill>
                <a:latin typeface="Times New Roman" pitchFamily="18" charset="0"/>
                <a:cs typeface="Times New Roman" pitchFamily="18" charset="0"/>
              </a:rPr>
              <a:t>có giấy phép kinh doanh do </a:t>
            </a:r>
            <a:r>
              <a:rPr lang="en-US" sz="2800" b="0" cap="none" smtClean="0">
                <a:solidFill>
                  <a:srgbClr val="C00000"/>
                </a:solidFill>
                <a:latin typeface="Times New Roman" pitchFamily="18" charset="0"/>
                <a:cs typeface="Times New Roman" pitchFamily="18" charset="0"/>
              </a:rPr>
              <a:t>B</a:t>
            </a:r>
            <a:r>
              <a:rPr lang="vi-VN" sz="2800" b="0" cap="none" smtClean="0">
                <a:solidFill>
                  <a:srgbClr val="C00000"/>
                </a:solidFill>
                <a:latin typeface="Times New Roman" pitchFamily="18" charset="0"/>
                <a:cs typeface="Times New Roman" pitchFamily="18" charset="0"/>
              </a:rPr>
              <a:t>ộ </a:t>
            </a:r>
            <a:r>
              <a:rPr lang="en-US" sz="2800" b="0" cap="none" smtClean="0">
                <a:solidFill>
                  <a:srgbClr val="C00000"/>
                </a:solidFill>
                <a:latin typeface="Times New Roman" pitchFamily="18" charset="0"/>
                <a:cs typeface="Times New Roman" pitchFamily="18" charset="0"/>
              </a:rPr>
              <a:t>T</a:t>
            </a:r>
            <a:r>
              <a:rPr lang="vi-VN" sz="2800" b="0" cap="none" smtClean="0">
                <a:solidFill>
                  <a:srgbClr val="C00000"/>
                </a:solidFill>
                <a:latin typeface="Times New Roman" pitchFamily="18" charset="0"/>
                <a:cs typeface="Times New Roman" pitchFamily="18" charset="0"/>
              </a:rPr>
              <a:t>hương mại cấp.</a:t>
            </a:r>
            <a:r>
              <a:rPr lang="vi-VN" sz="2800" b="0" cap="none" smtClean="0">
                <a:latin typeface="Times New Roman" pitchFamily="18" charset="0"/>
                <a:cs typeface="Times New Roman" pitchFamily="18" charset="0"/>
              </a:rPr>
              <a:t/>
            </a:r>
            <a:br>
              <a:rPr lang="vi-VN" sz="2800" b="0" cap="none" smtClean="0">
                <a:latin typeface="Times New Roman" pitchFamily="18" charset="0"/>
                <a:cs typeface="Times New Roman" pitchFamily="18" charset="0"/>
              </a:rPr>
            </a:br>
            <a:endParaRPr lang="en-US" sz="2800" cap="none">
              <a:latin typeface="Times New Roman" pitchFamily="18" charset="0"/>
              <a:cs typeface="Times New Roman" pitchFamily="18" charset="0"/>
            </a:endParaRPr>
          </a:p>
        </p:txBody>
      </p:sp>
      <p:sp>
        <p:nvSpPr>
          <p:cNvPr id="4" name="Title 1"/>
          <p:cNvSpPr txBox="1">
            <a:spLocks/>
          </p:cNvSpPr>
          <p:nvPr/>
        </p:nvSpPr>
        <p:spPr bwMode="auto">
          <a:xfrm>
            <a:off x="2286000" y="457200"/>
            <a:ext cx="5334000" cy="9143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all" spc="0" normalizeH="0" baseline="0" noProof="0" smtClean="0">
                <a:ln>
                  <a:noFill/>
                </a:ln>
                <a:solidFill>
                  <a:srgbClr val="C00000"/>
                </a:solidFill>
                <a:effectLst/>
                <a:uLnTx/>
                <a:uFillTx/>
                <a:latin typeface="Times New Roman" pitchFamily="18" charset="0"/>
                <a:ea typeface="+mj-ea"/>
                <a:cs typeface="Times New Roman" pitchFamily="18" charset="0"/>
              </a:rPr>
              <a:t>1. KHÁI NIỆM :</a:t>
            </a:r>
            <a:endParaRPr kumimoji="0" lang="en-US" sz="3600" b="1" i="0" u="none" strike="noStrike" kern="0" cap="all" spc="0" normalizeH="0" baseline="0" noProof="0" dirty="0">
              <a:ln>
                <a:noFill/>
              </a:ln>
              <a:solidFill>
                <a:srgbClr val="C00000"/>
              </a:solidFill>
              <a:effectLst/>
              <a:uLnTx/>
              <a:uFillTx/>
              <a:latin typeface="Times New Roman" pitchFamily="18" charset="0"/>
              <a:ea typeface="+mj-ea"/>
              <a:cs typeface="Times New Roman" pitchFamily="18" charset="0"/>
            </a:endParaRPr>
          </a:p>
        </p:txBody>
      </p:sp>
      <p:sp>
        <p:nvSpPr>
          <p:cNvPr id="5" name="Rectangle 4"/>
          <p:cNvSpPr/>
          <p:nvPr/>
        </p:nvSpPr>
        <p:spPr>
          <a:xfrm>
            <a:off x="2362200" y="1295400"/>
            <a:ext cx="5181600" cy="584775"/>
          </a:xfrm>
          <a:prstGeom prst="rect">
            <a:avLst/>
          </a:prstGeom>
        </p:spPr>
        <p:txBody>
          <a:bodyPr wrap="square">
            <a:spAutoFit/>
          </a:bodyPr>
          <a:lstStyle/>
          <a:p>
            <a:r>
              <a:rPr lang="en-US" sz="3200" i="1" smtClean="0">
                <a:solidFill>
                  <a:schemeClr val="tx2"/>
                </a:solidFill>
                <a:latin typeface="Times New Roman" pitchFamily="18" charset="0"/>
                <a:cs typeface="Times New Roman" pitchFamily="18" charset="0"/>
              </a:rPr>
              <a:t>VD: Giấy phép NK </a:t>
            </a:r>
            <a:r>
              <a:rPr lang="en-US" sz="3200" i="1" smtClean="0">
                <a:solidFill>
                  <a:schemeClr val="tx2"/>
                </a:solidFill>
                <a:latin typeface="Times New Roman" pitchFamily="18" charset="0"/>
                <a:cs typeface="Times New Roman" pitchFamily="18" charset="0"/>
              </a:rPr>
              <a:t>xăng </a:t>
            </a:r>
            <a:r>
              <a:rPr lang="en-US" sz="3200" i="1" smtClean="0">
                <a:solidFill>
                  <a:schemeClr val="tx2"/>
                </a:solidFill>
                <a:latin typeface="Times New Roman" pitchFamily="18" charset="0"/>
                <a:cs typeface="Times New Roman" pitchFamily="18" charset="0"/>
              </a:rPr>
              <a:t>dầu</a:t>
            </a:r>
            <a:r>
              <a:rPr lang="en-US" sz="3200" i="1" smtClean="0">
                <a:solidFill>
                  <a:schemeClr val="tx2"/>
                </a:solidFill>
                <a:latin typeface="Times New Roman" pitchFamily="18" charset="0"/>
                <a:cs typeface="Times New Roman" pitchFamily="18" charset="0"/>
              </a:rPr>
              <a:t>.</a:t>
            </a:r>
            <a:endParaRPr lang="en-US" sz="3200" i="1"/>
          </a:p>
        </p:txBody>
      </p:sp>
    </p:spTree>
  </p:cSld>
  <p:clrMapOvr>
    <a:masterClrMapping/>
  </p:clrMapOvr>
</p:sld>
</file>

<file path=ppt/theme/theme1.xml><?xml version="1.0" encoding="utf-8"?>
<a:theme xmlns:a="http://schemas.openxmlformats.org/drawingml/2006/main" name="template">
  <a:themeElements>
    <a:clrScheme name="template 4">
      <a:dk1>
        <a:srgbClr val="4D4D4D"/>
      </a:dk1>
      <a:lt1>
        <a:srgbClr val="FFFFFF"/>
      </a:lt1>
      <a:dk2>
        <a:srgbClr val="000000"/>
      </a:dk2>
      <a:lt2>
        <a:srgbClr val="9B6902"/>
      </a:lt2>
      <a:accent1>
        <a:srgbClr val="C75E00"/>
      </a:accent1>
      <a:accent2>
        <a:srgbClr val="FED416"/>
      </a:accent2>
      <a:accent3>
        <a:srgbClr val="FFFFFF"/>
      </a:accent3>
      <a:accent4>
        <a:srgbClr val="404040"/>
      </a:accent4>
      <a:accent5>
        <a:srgbClr val="E0B6AA"/>
      </a:accent5>
      <a:accent6>
        <a:srgbClr val="E6C013"/>
      </a:accent6>
      <a:hlink>
        <a:srgbClr val="EE6600"/>
      </a:hlink>
      <a:folHlink>
        <a:srgbClr val="EAEAEA"/>
      </a:folHlink>
    </a:clrScheme>
    <a:fontScheme name="template">
      <a:majorFont>
        <a:latin typeface="Bell Gothic Std Black"/>
        <a:ea typeface=""/>
        <a:cs typeface=""/>
      </a:majorFont>
      <a:minorFont>
        <a:latin typeface="Bell Gothic Std Black"/>
        <a:ea typeface=""/>
        <a:cs typeface=""/>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1" i="0" u="none" strike="noStrike" cap="none" normalizeH="0" baseline="0" smtClean="0">
            <a:ln>
              <a:noFill/>
            </a:ln>
            <a:solidFill>
              <a:schemeClr val="tx1"/>
            </a:solidFill>
            <a:effectLst/>
            <a:latin typeface="Arial" charset="0"/>
          </a:defRPr>
        </a:defPPr>
      </a:lstStyle>
    </a:lnDef>
  </a:objectDefaults>
  <a:extraClrSchemeLst>
    <a:extraClrScheme>
      <a:clrScheme name="template 1">
        <a:dk1>
          <a:srgbClr val="4D4D4D"/>
        </a:dk1>
        <a:lt1>
          <a:srgbClr val="FFFFFF"/>
        </a:lt1>
        <a:dk2>
          <a:srgbClr val="000000"/>
        </a:dk2>
        <a:lt2>
          <a:srgbClr val="D5E1F3"/>
        </a:lt2>
        <a:accent1>
          <a:srgbClr val="BC4417"/>
        </a:accent1>
        <a:accent2>
          <a:srgbClr val="CF9C1C"/>
        </a:accent2>
        <a:accent3>
          <a:srgbClr val="FFFFFF"/>
        </a:accent3>
        <a:accent4>
          <a:srgbClr val="404040"/>
        </a:accent4>
        <a:accent5>
          <a:srgbClr val="DAB0AB"/>
        </a:accent5>
        <a:accent6>
          <a:srgbClr val="BB8D18"/>
        </a:accent6>
        <a:hlink>
          <a:srgbClr val="E8C97C"/>
        </a:hlink>
        <a:folHlink>
          <a:srgbClr val="EAEAEA"/>
        </a:folHlink>
      </a:clrScheme>
      <a:clrMap bg1="lt1" tx1="dk1" bg2="lt2" tx2="dk2" accent1="accent1" accent2="accent2" accent3="accent3" accent4="accent4" accent5="accent5" accent6="accent6" hlink="hlink" folHlink="folHlink"/>
    </a:extraClrScheme>
    <a:extraClrScheme>
      <a:clrScheme name="template 2">
        <a:dk1>
          <a:srgbClr val="4D4D4D"/>
        </a:dk1>
        <a:lt1>
          <a:srgbClr val="FFFFFF"/>
        </a:lt1>
        <a:dk2>
          <a:srgbClr val="000000"/>
        </a:dk2>
        <a:lt2>
          <a:srgbClr val="986615"/>
        </a:lt2>
        <a:accent1>
          <a:srgbClr val="BF4413"/>
        </a:accent1>
        <a:accent2>
          <a:srgbClr val="FFAB21"/>
        </a:accent2>
        <a:accent3>
          <a:srgbClr val="FFFFFF"/>
        </a:accent3>
        <a:accent4>
          <a:srgbClr val="404040"/>
        </a:accent4>
        <a:accent5>
          <a:srgbClr val="DCB0AA"/>
        </a:accent5>
        <a:accent6>
          <a:srgbClr val="E79B1D"/>
        </a:accent6>
        <a:hlink>
          <a:srgbClr val="C5A379"/>
        </a:hlink>
        <a:folHlink>
          <a:srgbClr val="EAEAEA"/>
        </a:folHlink>
      </a:clrScheme>
      <a:clrMap bg1="lt1" tx1="dk1" bg2="lt2" tx2="dk2" accent1="accent1" accent2="accent2" accent3="accent3" accent4="accent4" accent5="accent5" accent6="accent6" hlink="hlink" folHlink="folHlink"/>
    </a:extraClrScheme>
    <a:extraClrScheme>
      <a:clrScheme name="template 3">
        <a:dk1>
          <a:srgbClr val="4D4D4D"/>
        </a:dk1>
        <a:lt1>
          <a:srgbClr val="FFFFFF"/>
        </a:lt1>
        <a:dk2>
          <a:srgbClr val="000000"/>
        </a:dk2>
        <a:lt2>
          <a:srgbClr val="4A1B17"/>
        </a:lt2>
        <a:accent1>
          <a:srgbClr val="C66C00"/>
        </a:accent1>
        <a:accent2>
          <a:srgbClr val="FED416"/>
        </a:accent2>
        <a:accent3>
          <a:srgbClr val="FFFFFF"/>
        </a:accent3>
        <a:accent4>
          <a:srgbClr val="404040"/>
        </a:accent4>
        <a:accent5>
          <a:srgbClr val="DFBAAA"/>
        </a:accent5>
        <a:accent6>
          <a:srgbClr val="E6C013"/>
        </a:accent6>
        <a:hlink>
          <a:srgbClr val="FFDE93"/>
        </a:hlink>
        <a:folHlink>
          <a:srgbClr val="EAEAEA"/>
        </a:folHlink>
      </a:clrScheme>
      <a:clrMap bg1="lt1" tx1="dk1" bg2="lt2" tx2="dk2" accent1="accent1" accent2="accent2" accent3="accent3" accent4="accent4" accent5="accent5" accent6="accent6" hlink="hlink" folHlink="folHlink"/>
    </a:extraClrScheme>
    <a:extraClrScheme>
      <a:clrScheme name="template 4">
        <a:dk1>
          <a:srgbClr val="4D4D4D"/>
        </a:dk1>
        <a:lt1>
          <a:srgbClr val="FFFFFF"/>
        </a:lt1>
        <a:dk2>
          <a:srgbClr val="000000"/>
        </a:dk2>
        <a:lt2>
          <a:srgbClr val="9B6902"/>
        </a:lt2>
        <a:accent1>
          <a:srgbClr val="C75E00"/>
        </a:accent1>
        <a:accent2>
          <a:srgbClr val="FED416"/>
        </a:accent2>
        <a:accent3>
          <a:srgbClr val="FFFFFF"/>
        </a:accent3>
        <a:accent4>
          <a:srgbClr val="404040"/>
        </a:accent4>
        <a:accent5>
          <a:srgbClr val="E0B6AA"/>
        </a:accent5>
        <a:accent6>
          <a:srgbClr val="E6C013"/>
        </a:accent6>
        <a:hlink>
          <a:srgbClr val="EE6600"/>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4D4D4D"/>
        </a:dk1>
        <a:lt1>
          <a:srgbClr val="FFFFFF"/>
        </a:lt1>
        <a:dk2>
          <a:srgbClr val="000000"/>
        </a:dk2>
        <a:lt2>
          <a:srgbClr val="570301"/>
        </a:lt2>
        <a:accent1>
          <a:srgbClr val="D37E00"/>
        </a:accent1>
        <a:accent2>
          <a:srgbClr val="F5CB03"/>
        </a:accent2>
        <a:accent3>
          <a:srgbClr val="FFFFFF"/>
        </a:accent3>
        <a:accent4>
          <a:srgbClr val="404040"/>
        </a:accent4>
        <a:accent5>
          <a:srgbClr val="E6C0AA"/>
        </a:accent5>
        <a:accent6>
          <a:srgbClr val="DEB802"/>
        </a:accent6>
        <a:hlink>
          <a:srgbClr val="D86001"/>
        </a:hlink>
        <a:folHlink>
          <a:srgbClr val="EAEAEA"/>
        </a:folHlink>
      </a:clrScheme>
      <a:clrMap bg1="lt1" tx1="dk1" bg2="lt2" tx2="dk2" accent1="accent1" accent2="accent2" accent3="accent3" accent4="accent4" accent5="accent5" accent6="accent6" hlink="hlink" folHlink="folHlink"/>
    </a:extraClrScheme>
    <a:extraClrScheme>
      <a:clrScheme name="template 6">
        <a:dk1>
          <a:srgbClr val="4D4D4D"/>
        </a:dk1>
        <a:lt1>
          <a:srgbClr val="FFFFFF"/>
        </a:lt1>
        <a:dk2>
          <a:srgbClr val="000000"/>
        </a:dk2>
        <a:lt2>
          <a:srgbClr val="713C0C"/>
        </a:lt2>
        <a:accent1>
          <a:srgbClr val="E4B058"/>
        </a:accent1>
        <a:accent2>
          <a:srgbClr val="FDD912"/>
        </a:accent2>
        <a:accent3>
          <a:srgbClr val="FFFFFF"/>
        </a:accent3>
        <a:accent4>
          <a:srgbClr val="404040"/>
        </a:accent4>
        <a:accent5>
          <a:srgbClr val="EFD4B4"/>
        </a:accent5>
        <a:accent6>
          <a:srgbClr val="E5C40F"/>
        </a:accent6>
        <a:hlink>
          <a:srgbClr val="E06301"/>
        </a:hlink>
        <a:folHlink>
          <a:srgbClr val="EAEAEA"/>
        </a:folHlink>
      </a:clrScheme>
      <a:clrMap bg1="lt1" tx1="dk1" bg2="lt2" tx2="dk2" accent1="accent1" accent2="accent2" accent3="accent3" accent4="accent4" accent5="accent5" accent6="accent6" hlink="hlink" folHlink="folHlink"/>
    </a:extraClrScheme>
    <a:extraClrScheme>
      <a:clrScheme name="template 7">
        <a:dk1>
          <a:srgbClr val="4D4D4D"/>
        </a:dk1>
        <a:lt1>
          <a:srgbClr val="FFFFFF"/>
        </a:lt1>
        <a:dk2>
          <a:srgbClr val="000000"/>
        </a:dk2>
        <a:lt2>
          <a:srgbClr val="953900"/>
        </a:lt2>
        <a:accent1>
          <a:srgbClr val="B65300"/>
        </a:accent1>
        <a:accent2>
          <a:srgbClr val="CE6A00"/>
        </a:accent2>
        <a:accent3>
          <a:srgbClr val="FFFFFF"/>
        </a:accent3>
        <a:accent4>
          <a:srgbClr val="404040"/>
        </a:accent4>
        <a:accent5>
          <a:srgbClr val="D7B3AA"/>
        </a:accent5>
        <a:accent6>
          <a:srgbClr val="BA5F00"/>
        </a:accent6>
        <a:hlink>
          <a:srgbClr val="F0A806"/>
        </a:hlink>
        <a:folHlink>
          <a:srgbClr val="FFE6CD"/>
        </a:folHlink>
      </a:clrScheme>
      <a:clrMap bg1="lt1" tx1="dk1" bg2="lt2" tx2="dk2" accent1="accent1" accent2="accent2" accent3="accent3" accent4="accent4" accent5="accent5" accent6="accent6" hlink="hlink" folHlink="folHlink"/>
    </a:extraClrScheme>
    <a:extraClrScheme>
      <a:clrScheme name="template 8">
        <a:dk1>
          <a:srgbClr val="4D4D4D"/>
        </a:dk1>
        <a:lt1>
          <a:srgbClr val="FFFFFF"/>
        </a:lt1>
        <a:dk2>
          <a:srgbClr val="000000"/>
        </a:dk2>
        <a:lt2>
          <a:srgbClr val="D87200"/>
        </a:lt2>
        <a:accent1>
          <a:srgbClr val="E29B07"/>
        </a:accent1>
        <a:accent2>
          <a:srgbClr val="EDBF03"/>
        </a:accent2>
        <a:accent3>
          <a:srgbClr val="FFFFFF"/>
        </a:accent3>
        <a:accent4>
          <a:srgbClr val="404040"/>
        </a:accent4>
        <a:accent5>
          <a:srgbClr val="EECBAA"/>
        </a:accent5>
        <a:accent6>
          <a:srgbClr val="D7AD02"/>
        </a:accent6>
        <a:hlink>
          <a:srgbClr val="7CA43F"/>
        </a:hlink>
        <a:folHlink>
          <a:srgbClr val="FFE6CD"/>
        </a:folHlink>
      </a:clrScheme>
      <a:clrMap bg1="lt1" tx1="dk1" bg2="lt2" tx2="dk2" accent1="accent1" accent2="accent2" accent3="accent3" accent4="accent4" accent5="accent5" accent6="accent6" hlink="hlink" folHlink="folHlink"/>
    </a:extraClrScheme>
    <a:extraClrScheme>
      <a:clrScheme name="template 9">
        <a:dk1>
          <a:srgbClr val="4D4D4D"/>
        </a:dk1>
        <a:lt1>
          <a:srgbClr val="FFFFFF"/>
        </a:lt1>
        <a:dk2>
          <a:srgbClr val="000000"/>
        </a:dk2>
        <a:lt2>
          <a:srgbClr val="D24D06"/>
        </a:lt2>
        <a:accent1>
          <a:srgbClr val="E59709"/>
        </a:accent1>
        <a:accent2>
          <a:srgbClr val="E9AC24"/>
        </a:accent2>
        <a:accent3>
          <a:srgbClr val="FFFFFF"/>
        </a:accent3>
        <a:accent4>
          <a:srgbClr val="404040"/>
        </a:accent4>
        <a:accent5>
          <a:srgbClr val="F0C9AA"/>
        </a:accent5>
        <a:accent6>
          <a:srgbClr val="D39B20"/>
        </a:accent6>
        <a:hlink>
          <a:srgbClr val="F7B80B"/>
        </a:hlink>
        <a:folHlink>
          <a:srgbClr val="FFE6CD"/>
        </a:folHlink>
      </a:clrScheme>
      <a:clrMap bg1="lt1" tx1="dk1" bg2="lt2" tx2="dk2" accent1="accent1" accent2="accent2" accent3="accent3" accent4="accent4" accent5="accent5" accent6="accent6" hlink="hlink" folHlink="folHlink"/>
    </a:extraClrScheme>
    <a:extraClrScheme>
      <a:clrScheme name="template 10">
        <a:dk1>
          <a:srgbClr val="4D4D4D"/>
        </a:dk1>
        <a:lt1>
          <a:srgbClr val="FFFFFF"/>
        </a:lt1>
        <a:dk2>
          <a:srgbClr val="000000"/>
        </a:dk2>
        <a:lt2>
          <a:srgbClr val="CD5003"/>
        </a:lt2>
        <a:accent1>
          <a:srgbClr val="419DCF"/>
        </a:accent1>
        <a:accent2>
          <a:srgbClr val="BC1F1F"/>
        </a:accent2>
        <a:accent3>
          <a:srgbClr val="FFFFFF"/>
        </a:accent3>
        <a:accent4>
          <a:srgbClr val="404040"/>
        </a:accent4>
        <a:accent5>
          <a:srgbClr val="B0CCE4"/>
        </a:accent5>
        <a:accent6>
          <a:srgbClr val="AA1B1B"/>
        </a:accent6>
        <a:hlink>
          <a:srgbClr val="FFE42F"/>
        </a:hlink>
        <a:folHlink>
          <a:srgbClr val="FFE6CD"/>
        </a:folHlink>
      </a:clrScheme>
      <a:clrMap bg1="lt1" tx1="dk1" bg2="lt2" tx2="dk2" accent1="accent1" accent2="accent2" accent3="accent3" accent4="accent4" accent5="accent5" accent6="accent6" hlink="hlink" folHlink="folHlink"/>
    </a:extraClrScheme>
    <a:extraClrScheme>
      <a:clrScheme name="template 11">
        <a:dk1>
          <a:srgbClr val="4D4D4D"/>
        </a:dk1>
        <a:lt1>
          <a:srgbClr val="FFFFFF"/>
        </a:lt1>
        <a:dk2>
          <a:srgbClr val="000000"/>
        </a:dk2>
        <a:lt2>
          <a:srgbClr val="DF2905"/>
        </a:lt2>
        <a:accent1>
          <a:srgbClr val="D05203"/>
        </a:accent1>
        <a:accent2>
          <a:srgbClr val="72A3E1"/>
        </a:accent2>
        <a:accent3>
          <a:srgbClr val="FFFFFF"/>
        </a:accent3>
        <a:accent4>
          <a:srgbClr val="404040"/>
        </a:accent4>
        <a:accent5>
          <a:srgbClr val="E4B3AA"/>
        </a:accent5>
        <a:accent6>
          <a:srgbClr val="6793CC"/>
        </a:accent6>
        <a:hlink>
          <a:srgbClr val="F3A105"/>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Bell Gothic Std Black"/>
        <a:ea typeface=""/>
        <a:cs typeface=""/>
      </a:majorFont>
      <a:minorFont>
        <a:latin typeface="Bell Gothic Std Black"/>
        <a:ea typeface=""/>
        <a:cs typeface=""/>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1"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hủ đề của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hủ đề của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template</Template>
  <TotalTime>1310</TotalTime>
  <Words>2537</Words>
  <Application>Microsoft Office PowerPoint</Application>
  <PresentationFormat>On-screen Show (4:3)</PresentationFormat>
  <Paragraphs>150</Paragraphs>
  <Slides>40</Slides>
  <Notes>0</Notes>
  <HiddenSlides>0</HiddenSlides>
  <MMClips>0</MMClips>
  <ScaleCrop>false</ScaleCrop>
  <HeadingPairs>
    <vt:vector size="4" baseType="variant">
      <vt:variant>
        <vt:lpstr>Theme</vt:lpstr>
      </vt:variant>
      <vt:variant>
        <vt:i4>2</vt:i4>
      </vt:variant>
      <vt:variant>
        <vt:lpstr>Slide Titles</vt:lpstr>
      </vt:variant>
      <vt:variant>
        <vt:i4>40</vt:i4>
      </vt:variant>
    </vt:vector>
  </HeadingPairs>
  <TitlesOfParts>
    <vt:vector size="42" baseType="lpstr">
      <vt:lpstr>template</vt:lpstr>
      <vt:lpstr>Custom Design</vt:lpstr>
      <vt:lpstr>Slide 1</vt:lpstr>
      <vt:lpstr>GVHD_CÔ: TRẦN NGUYỄN KHÁNH HẢI.</vt:lpstr>
      <vt:lpstr>Slide 3</vt:lpstr>
      <vt:lpstr>TÀI LIỆU THAM KHẢO</vt:lpstr>
      <vt:lpstr>Slide 5</vt:lpstr>
      <vt:lpstr>1. KHÁI NIỆM :</vt:lpstr>
      <vt:lpstr>Slide 7</vt:lpstr>
      <vt:lpstr>1. KHÁI NIỆM :</vt:lpstr>
      <vt:lpstr>- Doanh nghiệp được kinh doanh nhập khẩu xăng, dầu  phải có giấy phép kinh doanh do Bộ Thương mại cấp và phải đáp ứng được các điều kiện qui định tại điều 5 quyết định 187/2003/qđ-ttg ngày15/09/2003 của thủ tướng chính phủ về quy chế quản lý kinh doanh xăng dầu. - Doanh nghiệp được kinh doanh tạm nhập - tái xuất  xăng, dầu  phải có giấy phép kinh doanh do Bộ Thương mại cấp. </vt:lpstr>
      <vt:lpstr>Slide 10</vt:lpstr>
      <vt:lpstr>Điều 5. Điều kiện kinh doanh nhập khẩu xăng, dầu. 2. Trong quá trình kinh doanh, doanh nghiệp kinh doanh nhập khẩu xăng, dầu phải tuân thủ các quy định sau đây:</vt:lpstr>
      <vt:lpstr>Slide 12</vt:lpstr>
      <vt:lpstr>2.HÀNG HÓA CẦN/KHÔNG CẦN LÀM GIẤY PHÉP NKTĐ</vt:lpstr>
      <vt:lpstr> 2.1/ HÀNG HÓA KHÔNG CẦN LÀM GIẤY PHÉP NKTĐ. </vt:lpstr>
      <vt:lpstr>3. THỦ TỤC XIN CẤP GIẤY PHÉP NKTĐ </vt:lpstr>
      <vt:lpstr>Slide 16</vt:lpstr>
      <vt:lpstr>Slide 17</vt:lpstr>
      <vt:lpstr>Slide 18</vt:lpstr>
      <vt:lpstr>Hồ sơ cấp giấy phép NKTĐ, gồm 5 chứng từ sau: - Đơn đăng ký nhập khẩu tự động: 02 bản (theo mẫu quy định tại Phụ lục số 03 kèm theo TT này). - Hợp đồng nhập khẩu: 01 bản sao (có đóng dấu sao y bản chính của thương nhân); - Hoá đơn thương mại: 01 bản sao (có đóng dấu sao y bản chính của thương nhân);   </vt:lpstr>
      <vt:lpstr>3. THỦ TỤC XIN CẤP GIẤY PHÉP NKTĐ </vt:lpstr>
      <vt:lpstr>3.2/ DN LẬP HỒ SƠ.</vt:lpstr>
      <vt:lpstr> Địa chỉ tiếp nhận hồ sơ đăng ký cấp phép nhập khẩu tự động: </vt:lpstr>
      <vt:lpstr> Hình thức nộp hồ sơ:   - Bộ Công Thương đề nghị thương nhân gửi hồ sơ đăng ký cấp phép theo đường bưu điện (địa chỉ nêu trên); </vt:lpstr>
      <vt:lpstr>Slide 24</vt:lpstr>
      <vt:lpstr>- Giấy phép NKTĐ được cấp trong thời hạn bảy (07) ngày làm việc, kể từ ngày Cơ quan cấp Giấy phép nhận được hồ sơ đầy đủ, hợp lệ (Điều 8). - Trường hợp đăng ký hồ sơ cấp Giấy phép NKTĐ qua hệ thống mạng Internet theo quy định tại Điều 11 =&gt; cấp trong thời hạn 05 ngày làm việc kể từ ngày Cơ quan cấp Giấy phép nhận được hồ sơ đầy đủ và hợp lệ (Điều 8).  </vt:lpstr>
      <vt:lpstr>Khi Doanh nghiệp làm thủ tục xin cấp giấy phép nhập khẩu tự động thì không tốn phí. </vt:lpstr>
      <vt:lpstr>Slide 27</vt:lpstr>
      <vt:lpstr>ĐĂNG KÝ GIẤY PHÉP NKTĐ QUA MẠNG INTERNET</vt:lpstr>
      <vt:lpstr>ĐĂNG KÝ GIẤY PHÉP NKTĐ QUA MẠNG INTERNET</vt:lpstr>
      <vt:lpstr>BƯỚC 3: Bộ công thương thẩm định thông tin qua giao diện trên mạng internet và trong vòng 01 ngày thông báo cho thương nhân kết quả thẩm định qua mạng internet. BƯỚC 4: Sau khi nhận được thông báo chấp nhận của bộ công thương về việc thông tin hồ sơ khai báo qua mạng internet đã đầy đủ, hợp lệ, thương nhân nộp bộ hồ sơ tại cơ quan cấp giấy phép theo quy định tại điều 8.  </vt:lpstr>
      <vt:lpstr>BƯỚC 5: Thương nhân chịu trách nhiệm trang bị máy tính kết nối mạng internet và các thiết bị ngoại vi theo quy định của bộ công thương trước khi đăng ký theo chế độ cấp phép nhập khẩu tự động qua mạng internet. </vt:lpstr>
      <vt:lpstr>Khi làm thủ tục NK, thương nhân phải nộp cho cơ quan HQ giấy phép NKTĐ đã được BCT xác nhận hoặc xuất trình kèm theo phiếu trừ lùi (trường hợp hàng hoá nhập khẩu được xác nhận theo thời gian) cùng với bộ hồ sơ nhập khẩu theo quy định hiện hành.</vt:lpstr>
      <vt:lpstr>MỘT SỐ GIẤY TỜ MẪU</vt:lpstr>
      <vt:lpstr>Kính gửi qúy cơ quan! Cty là doanh nghiệp 100% vốn đầu tư. Cty chúng tôi chuyên sản xuất, chế tạo các sản phẩm từ thép cuộn để bán trong nứoc. Cty không có quyền xuất khẩu, nhập khẩu buôn bán thép cuộn.  </vt:lpstr>
      <vt:lpstr>Xin hỏi quý cơ quan: khi cty chúng tôi nhập khẩu hàng thép cuộn làm nguyên liệu sản xuất (thuộc danh mục tt 23/2013/tt-bct) thì có cần phải xin giấy phép của BCT hay k? Chúng tôi nhập thép này vế để SX hàng hóa tiêu thụ trong nứơc thì chúng tôi nhập khẩu theo loại hình nào? Xin cho chúng tôi biết các vản bản hướng dẫn liên quan. </vt:lpstr>
      <vt:lpstr>1. Đối với doanh nghiệp có vốn đầu tư nước ngoài, khi xuất khẩu, nhập khẩu hàng hóa kinh doanh, doanh nghiệp phải có quyền kinh doanh xuất khẩu, nhập khẩu mặt hàng đó ghi trong giấy phép đầu tư hoặc giấy chứng nhận đầu tư. =&gt; Bước Đăng kí Hồ sơ thương nhân.   </vt:lpstr>
      <vt:lpstr> Hồ sơ, thủ tục xin cấp giấy phép thực hiện quyền xuất khẩu, quyền nhập khẩu đề nghị doanh nghiệp tham khảo quy định tại điều 10 Thông tư 08/2013/TT-BCT ngày 22/04/2013 của Bộ Công Thương quy định chi tiết về hoạt động mua bán hàng hoá và các hoạt động liên quan trực tiếp đến mua bán hàng hoá của doanh nghiệp có vốn đầu tư nước ngoài tại Việt Nam.</vt:lpstr>
      <vt:lpstr>2. Căn cứ thông tư số 23/2012/TT-BCT ngày 07/8/2012 của Bộ Công Thương về việc áp dụng chế độ cấp giấy phép nhập khẩu tự động đối với một số sản phẩm thép. Trường hợp doanh nghiệp nhập khẩu mặt hàng thép quy định trong thông tư trên và thuộc đối tượng điều chỉnh thì phải xin giấy phép của Bộ Công Thương =&gt; Giấy phép NKTĐ.</vt:lpstr>
      <vt:lpstr>3. Trường hợp doanh nghiệp nhập khẩu hàng hóa này để sản xuất hàng hóa tiêu thụ trong nước thì có thể nhập khẩu theo loại hình nhập kinh doanh. </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Bản trình bày của PowerPoint</dc:title>
  <dc:creator>Carcassonno</dc:creator>
  <cp:lastModifiedBy>ACER</cp:lastModifiedBy>
  <cp:revision>92</cp:revision>
  <dcterms:created xsi:type="dcterms:W3CDTF">2013-04-25T19:12:02Z</dcterms:created>
  <dcterms:modified xsi:type="dcterms:W3CDTF">2013-11-21T04:47:41Z</dcterms:modified>
</cp:coreProperties>
</file>